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7"/>
  </p:notesMasterIdLst>
  <p:sldIdLst>
    <p:sldId id="259" r:id="rId5"/>
    <p:sldId id="503" r:id="rId6"/>
    <p:sldId id="410" r:id="rId7"/>
    <p:sldId id="422" r:id="rId8"/>
    <p:sldId id="257" r:id="rId9"/>
    <p:sldId id="420" r:id="rId10"/>
    <p:sldId id="334" r:id="rId11"/>
    <p:sldId id="337" r:id="rId12"/>
    <p:sldId id="336" r:id="rId13"/>
    <p:sldId id="495" r:id="rId14"/>
    <p:sldId id="500" r:id="rId15"/>
    <p:sldId id="467" r:id="rId16"/>
    <p:sldId id="502" r:id="rId17"/>
    <p:sldId id="451" r:id="rId18"/>
    <p:sldId id="469" r:id="rId19"/>
    <p:sldId id="472" r:id="rId20"/>
    <p:sldId id="473" r:id="rId21"/>
    <p:sldId id="474" r:id="rId22"/>
    <p:sldId id="475" r:id="rId23"/>
    <p:sldId id="478" r:id="rId24"/>
    <p:sldId id="480" r:id="rId25"/>
    <p:sldId id="471" r:id="rId2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9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5EC1AC-ECEA-A585-22D4-9BDD5D543E15}" v="3" dt="2025-09-10T13:02:19.381"/>
    <p1510:client id="{C7A73921-9789-4013-9042-3D432B656B0B}" v="57" dt="2025-09-11T06:40:03.2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40B10AD-AB80-4BA4-AE81-270FD6445064}" type="doc">
      <dgm:prSet loTypeId="urn:microsoft.com/office/officeart/2017/3/layout/DropPinTimeline" loCatId="timelin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15A00115-29BF-4D1C-BB2C-4955D52B5888}">
      <dgm:prSet phldrT="[Text]" phldr="0"/>
      <dgm:spPr/>
      <dgm:t>
        <a:bodyPr/>
        <a:lstStyle/>
        <a:p>
          <a:pPr>
            <a:defRPr b="1"/>
          </a:pPr>
          <a:r>
            <a:rPr lang="en-GB" b="1">
              <a:solidFill>
                <a:schemeClr val="bg2">
                  <a:lumMod val="10000"/>
                </a:schemeClr>
              </a:solidFill>
              <a:latin typeface="Praxis LT Pro Light"/>
            </a:rPr>
            <a:t>T1 check-in </a:t>
          </a:r>
        </a:p>
      </dgm:t>
    </dgm:pt>
    <dgm:pt modelId="{5CACA2AA-B0FE-4682-B291-C1A1694292AE}" type="parTrans" cxnId="{C0E6A1D5-412C-417F-B5FF-0E14A7C61866}">
      <dgm:prSet/>
      <dgm:spPr/>
      <dgm:t>
        <a:bodyPr/>
        <a:lstStyle/>
        <a:p>
          <a:endParaRPr lang="en-GB"/>
        </a:p>
      </dgm:t>
    </dgm:pt>
    <dgm:pt modelId="{C68BA427-EB32-4301-92E3-1E41EE728138}" type="sibTrans" cxnId="{C0E6A1D5-412C-417F-B5FF-0E14A7C61866}">
      <dgm:prSet/>
      <dgm:spPr/>
      <dgm:t>
        <a:bodyPr/>
        <a:lstStyle/>
        <a:p>
          <a:endParaRPr lang="en-GB"/>
        </a:p>
      </dgm:t>
    </dgm:pt>
    <dgm:pt modelId="{B653A638-29D5-4660-98EC-0367F39331D3}">
      <dgm:prSet phldrT="[Text]" phldr="0"/>
      <dgm:spPr/>
      <dgm:t>
        <a:bodyPr/>
        <a:lstStyle/>
        <a:p>
          <a:pPr>
            <a:defRPr b="1"/>
          </a:pPr>
          <a:r>
            <a:rPr lang="en-GB" b="0" dirty="0">
              <a:solidFill>
                <a:schemeClr val="bg2">
                  <a:lumMod val="10000"/>
                </a:schemeClr>
              </a:solidFill>
              <a:latin typeface="Praxis LT Pro Light"/>
            </a:rPr>
            <a:t>Subject assessments </a:t>
          </a:r>
        </a:p>
      </dgm:t>
    </dgm:pt>
    <dgm:pt modelId="{8B906083-DE6A-49D6-A0A3-E793F217AE93}" type="parTrans" cxnId="{BFEAF753-EAB3-4CCC-96D6-D2F0A218A4A2}">
      <dgm:prSet/>
      <dgm:spPr/>
      <dgm:t>
        <a:bodyPr/>
        <a:lstStyle/>
        <a:p>
          <a:endParaRPr lang="en-GB"/>
        </a:p>
      </dgm:t>
    </dgm:pt>
    <dgm:pt modelId="{790B03F9-0D1B-42EB-90DF-812DB4BD4830}" type="sibTrans" cxnId="{BFEAF753-EAB3-4CCC-96D6-D2F0A218A4A2}">
      <dgm:prSet/>
      <dgm:spPr/>
      <dgm:t>
        <a:bodyPr/>
        <a:lstStyle/>
        <a:p>
          <a:endParaRPr lang="en-GB"/>
        </a:p>
      </dgm:t>
    </dgm:pt>
    <dgm:pt modelId="{F0FFF065-A6F7-44BD-A1DE-806472A0BA58}">
      <dgm:prSet phldrT="[Text]" phldr="0"/>
      <dgm:spPr/>
      <dgm:t>
        <a:bodyPr/>
        <a:lstStyle/>
        <a:p>
          <a:pPr>
            <a:defRPr b="1"/>
          </a:pPr>
          <a:r>
            <a:rPr lang="en-GB" b="1">
              <a:solidFill>
                <a:schemeClr val="bg2">
                  <a:lumMod val="10000"/>
                </a:schemeClr>
              </a:solidFill>
              <a:latin typeface="Praxis LT Pro Light"/>
            </a:rPr>
            <a:t>Mock Exams </a:t>
          </a:r>
        </a:p>
      </dgm:t>
    </dgm:pt>
    <dgm:pt modelId="{BEB134B8-365B-432F-94AD-277BB40E30AD}" type="parTrans" cxnId="{A2F1B5A8-AB15-4DEC-BFD6-4E9636EBC424}">
      <dgm:prSet/>
      <dgm:spPr/>
      <dgm:t>
        <a:bodyPr/>
        <a:lstStyle/>
        <a:p>
          <a:endParaRPr lang="en-GB"/>
        </a:p>
      </dgm:t>
    </dgm:pt>
    <dgm:pt modelId="{B8C61BA1-1498-4ABF-93AA-2A2C28E9FD33}" type="sibTrans" cxnId="{A2F1B5A8-AB15-4DEC-BFD6-4E9636EBC424}">
      <dgm:prSet/>
      <dgm:spPr/>
      <dgm:t>
        <a:bodyPr/>
        <a:lstStyle/>
        <a:p>
          <a:endParaRPr lang="en-GB"/>
        </a:p>
      </dgm:t>
    </dgm:pt>
    <dgm:pt modelId="{33D8D3BE-C579-4240-9A79-FB41706993C4}">
      <dgm:prSet phldrT="[Text]" phldr="0"/>
      <dgm:spPr/>
      <dgm:t>
        <a:bodyPr/>
        <a:lstStyle/>
        <a:p>
          <a:pPr>
            <a:defRPr b="1"/>
          </a:pPr>
          <a:r>
            <a:rPr lang="en-GB" b="0">
              <a:solidFill>
                <a:schemeClr val="bg2">
                  <a:lumMod val="10000"/>
                </a:schemeClr>
              </a:solidFill>
              <a:latin typeface="Praxis LT Pro Light"/>
            </a:rPr>
            <a:t>Subject assessments</a:t>
          </a:r>
        </a:p>
      </dgm:t>
    </dgm:pt>
    <dgm:pt modelId="{557DFA42-2997-45C3-B675-F4CCB5306D8B}" type="parTrans" cxnId="{90F57588-413E-4B3A-895D-E007A6FFEA4C}">
      <dgm:prSet/>
      <dgm:spPr/>
      <dgm:t>
        <a:bodyPr/>
        <a:lstStyle/>
        <a:p>
          <a:endParaRPr lang="en-GB"/>
        </a:p>
      </dgm:t>
    </dgm:pt>
    <dgm:pt modelId="{4AA36931-8711-47DD-BF81-BF35A203181B}" type="sibTrans" cxnId="{90F57588-413E-4B3A-895D-E007A6FFEA4C}">
      <dgm:prSet/>
      <dgm:spPr/>
      <dgm:t>
        <a:bodyPr/>
        <a:lstStyle/>
        <a:p>
          <a:endParaRPr lang="en-GB"/>
        </a:p>
      </dgm:t>
    </dgm:pt>
    <dgm:pt modelId="{9AF78DFB-AC93-428F-A0E2-D004245E595C}">
      <dgm:prSet phldrT="[Text]" phldr="0"/>
      <dgm:spPr/>
      <dgm:t>
        <a:bodyPr/>
        <a:lstStyle/>
        <a:p>
          <a:pPr>
            <a:defRPr b="1"/>
          </a:pPr>
          <a:r>
            <a:rPr lang="en-GB" b="1">
              <a:solidFill>
                <a:schemeClr val="bg2">
                  <a:lumMod val="10000"/>
                </a:schemeClr>
              </a:solidFill>
              <a:latin typeface="Praxis LT Pro Light"/>
            </a:rPr>
            <a:t>Mock Exams </a:t>
          </a:r>
        </a:p>
      </dgm:t>
    </dgm:pt>
    <dgm:pt modelId="{EEF670AE-4C88-438C-B174-518E24A8B3D2}" type="parTrans" cxnId="{9E0B757D-EC82-4A34-B036-ED838D370C81}">
      <dgm:prSet/>
      <dgm:spPr/>
      <dgm:t>
        <a:bodyPr/>
        <a:lstStyle/>
        <a:p>
          <a:endParaRPr lang="en-GB"/>
        </a:p>
      </dgm:t>
    </dgm:pt>
    <dgm:pt modelId="{6F9AABF8-4419-42EE-B8DD-5D5C050DE553}" type="sibTrans" cxnId="{9E0B757D-EC82-4A34-B036-ED838D370C81}">
      <dgm:prSet/>
      <dgm:spPr/>
      <dgm:t>
        <a:bodyPr/>
        <a:lstStyle/>
        <a:p>
          <a:endParaRPr lang="en-GB"/>
        </a:p>
      </dgm:t>
    </dgm:pt>
    <dgm:pt modelId="{662B7C9E-4EF7-4F3B-8F88-0A5B61E6F88C}">
      <dgm:prSet phldr="0"/>
      <dgm:spPr/>
      <dgm:t>
        <a:bodyPr/>
        <a:lstStyle/>
        <a:p>
          <a:pPr>
            <a:defRPr b="1"/>
          </a:pPr>
          <a:r>
            <a:rPr lang="en-GB" b="0">
              <a:solidFill>
                <a:schemeClr val="bg2">
                  <a:lumMod val="10000"/>
                </a:schemeClr>
              </a:solidFill>
              <a:latin typeface="Praxis LT Pro Light"/>
            </a:rPr>
            <a:t>Subject assessments </a:t>
          </a:r>
        </a:p>
      </dgm:t>
    </dgm:pt>
    <dgm:pt modelId="{A441B546-9140-4E15-889B-DA8FE444E32B}" type="parTrans" cxnId="{C672CC39-53B7-4E0C-B1D3-E0E1DD7465B9}">
      <dgm:prSet/>
      <dgm:spPr/>
      <dgm:t>
        <a:bodyPr/>
        <a:lstStyle/>
        <a:p>
          <a:endParaRPr lang="en-GB"/>
        </a:p>
      </dgm:t>
    </dgm:pt>
    <dgm:pt modelId="{6CA1E978-26A5-4756-B987-CBF1A0BE66AF}" type="sibTrans" cxnId="{C672CC39-53B7-4E0C-B1D3-E0E1DD7465B9}">
      <dgm:prSet/>
      <dgm:spPr/>
      <dgm:t>
        <a:bodyPr/>
        <a:lstStyle/>
        <a:p>
          <a:endParaRPr lang="en-GB"/>
        </a:p>
      </dgm:t>
    </dgm:pt>
    <dgm:pt modelId="{FCAD436C-7F3C-4D0A-95F3-A13C06739C2C}">
      <dgm:prSet phldr="0"/>
      <dgm:spPr/>
      <dgm:t>
        <a:bodyPr/>
        <a:lstStyle/>
        <a:p>
          <a:pPr>
            <a:defRPr b="1"/>
          </a:pPr>
          <a:r>
            <a:rPr lang="en-GB" b="1">
              <a:solidFill>
                <a:schemeClr val="bg2">
                  <a:lumMod val="10000"/>
                </a:schemeClr>
              </a:solidFill>
              <a:latin typeface="Praxis LT Pro Light"/>
            </a:rPr>
            <a:t>Final Exams </a:t>
          </a:r>
        </a:p>
      </dgm:t>
    </dgm:pt>
    <dgm:pt modelId="{CC775056-CA7C-4D12-85D2-B1DD2842C9FA}" type="parTrans" cxnId="{7637469F-B2DE-4805-B430-E5BC5C7DE782}">
      <dgm:prSet/>
      <dgm:spPr/>
      <dgm:t>
        <a:bodyPr/>
        <a:lstStyle/>
        <a:p>
          <a:endParaRPr lang="en-GB"/>
        </a:p>
      </dgm:t>
    </dgm:pt>
    <dgm:pt modelId="{0CE0FE21-206A-4276-80B2-DB3CF6EB75C3}" type="sibTrans" cxnId="{7637469F-B2DE-4805-B430-E5BC5C7DE782}">
      <dgm:prSet/>
      <dgm:spPr/>
      <dgm:t>
        <a:bodyPr/>
        <a:lstStyle/>
        <a:p>
          <a:endParaRPr lang="en-GB"/>
        </a:p>
      </dgm:t>
    </dgm:pt>
    <dgm:pt modelId="{A0FB39C4-07A5-4220-898F-3E0C5F4A6125}">
      <dgm:prSet phldr="0" custT="1"/>
      <dgm:spPr/>
      <dgm:t>
        <a:bodyPr/>
        <a:lstStyle/>
        <a:p>
          <a:r>
            <a:rPr lang="en-GB" sz="1500" b="0" dirty="0">
              <a:solidFill>
                <a:schemeClr val="bg2">
                  <a:lumMod val="10000"/>
                </a:schemeClr>
              </a:solidFill>
              <a:latin typeface="Praxis LT Pro Light"/>
            </a:rPr>
            <a:t>(</a:t>
          </a:r>
          <a:r>
            <a:rPr lang="en-GB" sz="1800" b="0" dirty="0">
              <a:solidFill>
                <a:schemeClr val="bg2">
                  <a:lumMod val="10000"/>
                </a:schemeClr>
              </a:solidFill>
              <a:latin typeface="Praxis LT Pro Light"/>
            </a:rPr>
            <a:t>on-going</a:t>
          </a:r>
          <a:r>
            <a:rPr lang="en-GB" sz="1500" b="0" dirty="0">
              <a:solidFill>
                <a:schemeClr val="bg2">
                  <a:lumMod val="10000"/>
                </a:schemeClr>
              </a:solidFill>
              <a:latin typeface="Praxis LT Pro Light"/>
            </a:rPr>
            <a:t>)</a:t>
          </a:r>
          <a:endParaRPr lang="en-GB" sz="1500" dirty="0"/>
        </a:p>
      </dgm:t>
    </dgm:pt>
    <dgm:pt modelId="{3D92376F-484C-457A-93B6-8B858CEDA7B3}" type="parTrans" cxnId="{B6FC452C-CA02-4F18-8B8D-538A5D137DA8}">
      <dgm:prSet/>
      <dgm:spPr/>
      <dgm:t>
        <a:bodyPr/>
        <a:lstStyle/>
        <a:p>
          <a:endParaRPr lang="en-GB"/>
        </a:p>
      </dgm:t>
    </dgm:pt>
    <dgm:pt modelId="{0565EB60-374B-434E-BBB7-B605458846C0}" type="sibTrans" cxnId="{B6FC452C-CA02-4F18-8B8D-538A5D137DA8}">
      <dgm:prSet/>
      <dgm:spPr/>
      <dgm:t>
        <a:bodyPr/>
        <a:lstStyle/>
        <a:p>
          <a:endParaRPr lang="en-GB"/>
        </a:p>
      </dgm:t>
    </dgm:pt>
    <dgm:pt modelId="{A66E396B-50F2-4F40-8B16-C2E2394AC900}">
      <dgm:prSet phldr="0" custT="1"/>
      <dgm:spPr/>
      <dgm:t>
        <a:bodyPr/>
        <a:lstStyle/>
        <a:p>
          <a:r>
            <a:rPr lang="en-GB" sz="1800" dirty="0">
              <a:solidFill>
                <a:schemeClr val="bg2">
                  <a:lumMod val="10000"/>
                </a:schemeClr>
              </a:solidFill>
              <a:latin typeface="Praxis LT Pro Light"/>
            </a:rPr>
            <a:t>(by Half Term)</a:t>
          </a:r>
          <a:endParaRPr lang="en-GB" sz="1800" dirty="0"/>
        </a:p>
      </dgm:t>
    </dgm:pt>
    <dgm:pt modelId="{3E9DA5BD-1514-436B-9890-84BCEAB5E3C0}" type="parTrans" cxnId="{B5332C74-39F9-47BD-B122-9F2F5CDED986}">
      <dgm:prSet/>
      <dgm:spPr/>
      <dgm:t>
        <a:bodyPr/>
        <a:lstStyle/>
        <a:p>
          <a:endParaRPr lang="en-GB"/>
        </a:p>
      </dgm:t>
    </dgm:pt>
    <dgm:pt modelId="{BA18EC53-FAD9-42AF-A6A0-0986C7D1F23A}" type="sibTrans" cxnId="{B5332C74-39F9-47BD-B122-9F2F5CDED986}">
      <dgm:prSet/>
      <dgm:spPr/>
      <dgm:t>
        <a:bodyPr/>
        <a:lstStyle/>
        <a:p>
          <a:endParaRPr lang="en-GB"/>
        </a:p>
      </dgm:t>
    </dgm:pt>
    <dgm:pt modelId="{24BDC03B-A070-4273-8948-830D5178FD2C}">
      <dgm:prSet phldr="0" custT="1"/>
      <dgm:spPr/>
      <dgm:t>
        <a:bodyPr/>
        <a:lstStyle/>
        <a:p>
          <a:pPr algn="ctr"/>
          <a:r>
            <a:rPr lang="en-GB" sz="1800" b="0" dirty="0">
              <a:solidFill>
                <a:schemeClr val="bg2">
                  <a:lumMod val="10000"/>
                </a:schemeClr>
              </a:solidFill>
              <a:latin typeface="Praxis LT Pro Light"/>
            </a:rPr>
            <a:t>(April/May 2026)</a:t>
          </a:r>
          <a:endParaRPr lang="en-GB" sz="1800" dirty="0"/>
        </a:p>
      </dgm:t>
    </dgm:pt>
    <dgm:pt modelId="{14EE3054-B9F6-4B87-87C9-93448C7885F2}" type="parTrans" cxnId="{8DA21194-23BB-44E4-834D-611F26C49D81}">
      <dgm:prSet/>
      <dgm:spPr/>
      <dgm:t>
        <a:bodyPr/>
        <a:lstStyle/>
        <a:p>
          <a:endParaRPr lang="en-GB"/>
        </a:p>
      </dgm:t>
    </dgm:pt>
    <dgm:pt modelId="{5195A583-6D5B-42AD-A514-3E56C6D191D7}" type="sibTrans" cxnId="{8DA21194-23BB-44E4-834D-611F26C49D81}">
      <dgm:prSet/>
      <dgm:spPr/>
      <dgm:t>
        <a:bodyPr/>
        <a:lstStyle/>
        <a:p>
          <a:endParaRPr lang="en-GB"/>
        </a:p>
      </dgm:t>
    </dgm:pt>
    <dgm:pt modelId="{D8346F62-C9B1-41D4-8E40-133910F6D57D}">
      <dgm:prSet phldr="0" custT="1"/>
      <dgm:spPr/>
      <dgm:t>
        <a:bodyPr/>
        <a:lstStyle/>
        <a:p>
          <a:r>
            <a:rPr lang="en-GB" sz="1500" b="0" dirty="0">
              <a:solidFill>
                <a:schemeClr val="bg2">
                  <a:lumMod val="10000"/>
                </a:schemeClr>
              </a:solidFill>
              <a:latin typeface="Praxis LT Pro Light"/>
            </a:rPr>
            <a:t>(</a:t>
          </a:r>
          <a:r>
            <a:rPr lang="en-GB" sz="1800" b="0" dirty="0">
              <a:solidFill>
                <a:schemeClr val="bg2">
                  <a:lumMod val="10000"/>
                </a:schemeClr>
              </a:solidFill>
              <a:latin typeface="Praxis LT Pro Light"/>
            </a:rPr>
            <a:t>on-going</a:t>
          </a:r>
          <a:r>
            <a:rPr lang="en-GB" sz="1500" b="0" dirty="0">
              <a:solidFill>
                <a:schemeClr val="bg2">
                  <a:lumMod val="10000"/>
                </a:schemeClr>
              </a:solidFill>
              <a:latin typeface="Praxis LT Pro Light"/>
            </a:rPr>
            <a:t>)</a:t>
          </a:r>
          <a:endParaRPr lang="en-GB" sz="1500" dirty="0"/>
        </a:p>
      </dgm:t>
    </dgm:pt>
    <dgm:pt modelId="{F738B875-DA93-47C9-8E32-D8A93486C2A8}" type="parTrans" cxnId="{EB1C4ABA-7E1B-4660-808D-25A9550B5EB4}">
      <dgm:prSet/>
      <dgm:spPr/>
      <dgm:t>
        <a:bodyPr/>
        <a:lstStyle/>
        <a:p>
          <a:endParaRPr lang="en-GB"/>
        </a:p>
      </dgm:t>
    </dgm:pt>
    <dgm:pt modelId="{80569165-0EA6-40DE-96C2-04004D0E845A}" type="sibTrans" cxnId="{EB1C4ABA-7E1B-4660-808D-25A9550B5EB4}">
      <dgm:prSet/>
      <dgm:spPr/>
      <dgm:t>
        <a:bodyPr/>
        <a:lstStyle/>
        <a:p>
          <a:endParaRPr lang="en-GB"/>
        </a:p>
      </dgm:t>
    </dgm:pt>
    <dgm:pt modelId="{4BE82C89-CD85-4B32-9D69-B319092A1E95}">
      <dgm:prSet phldr="0" custT="1"/>
      <dgm:spPr/>
      <dgm:t>
        <a:bodyPr/>
        <a:lstStyle/>
        <a:p>
          <a:pPr algn="ctr"/>
          <a:r>
            <a:rPr lang="en-GB" sz="1800" b="0" dirty="0">
              <a:solidFill>
                <a:schemeClr val="bg2">
                  <a:lumMod val="10000"/>
                </a:schemeClr>
              </a:solidFill>
              <a:latin typeface="Praxis LT Pro Light"/>
            </a:rPr>
            <a:t>(January 2026</a:t>
          </a:r>
          <a:r>
            <a:rPr lang="en-GB" sz="1500" b="0" dirty="0">
              <a:solidFill>
                <a:schemeClr val="bg2">
                  <a:lumMod val="10000"/>
                </a:schemeClr>
              </a:solidFill>
              <a:latin typeface="Praxis LT Pro Light"/>
            </a:rPr>
            <a:t>)</a:t>
          </a:r>
          <a:endParaRPr lang="en-GB" sz="1500" b="0" dirty="0"/>
        </a:p>
      </dgm:t>
    </dgm:pt>
    <dgm:pt modelId="{2B8A9FDF-8F12-41B6-9E4E-DA050F33303D}" type="parTrans" cxnId="{6272692F-570B-45CD-ADEB-1BB153F3B254}">
      <dgm:prSet/>
      <dgm:spPr/>
      <dgm:t>
        <a:bodyPr/>
        <a:lstStyle/>
        <a:p>
          <a:endParaRPr lang="en-GB"/>
        </a:p>
      </dgm:t>
    </dgm:pt>
    <dgm:pt modelId="{5973D0E8-C95D-4210-9A69-D370BC0203C0}" type="sibTrans" cxnId="{6272692F-570B-45CD-ADEB-1BB153F3B254}">
      <dgm:prSet/>
      <dgm:spPr/>
      <dgm:t>
        <a:bodyPr/>
        <a:lstStyle/>
        <a:p>
          <a:endParaRPr lang="en-GB"/>
        </a:p>
      </dgm:t>
    </dgm:pt>
    <dgm:pt modelId="{05939D2D-985C-4940-9E41-C01AB3E7C988}">
      <dgm:prSet phldr="0" custT="1"/>
      <dgm:spPr/>
      <dgm:t>
        <a:bodyPr/>
        <a:lstStyle/>
        <a:p>
          <a:r>
            <a:rPr lang="en-GB" sz="1500" b="0" dirty="0">
              <a:solidFill>
                <a:schemeClr val="bg2">
                  <a:lumMod val="10000"/>
                </a:schemeClr>
              </a:solidFill>
              <a:latin typeface="Praxis LT Pro Light"/>
            </a:rPr>
            <a:t>(</a:t>
          </a:r>
          <a:r>
            <a:rPr lang="en-GB" sz="1800" b="0" dirty="0">
              <a:solidFill>
                <a:schemeClr val="bg2">
                  <a:lumMod val="10000"/>
                </a:schemeClr>
              </a:solidFill>
              <a:latin typeface="Praxis LT Pro Light"/>
            </a:rPr>
            <a:t>on-going</a:t>
          </a:r>
          <a:r>
            <a:rPr lang="en-GB" sz="1500" b="0" dirty="0">
              <a:solidFill>
                <a:schemeClr val="bg2">
                  <a:lumMod val="10000"/>
                </a:schemeClr>
              </a:solidFill>
              <a:latin typeface="Praxis LT Pro Light"/>
            </a:rPr>
            <a:t>)</a:t>
          </a:r>
          <a:endParaRPr lang="en-GB" sz="1500" dirty="0"/>
        </a:p>
      </dgm:t>
    </dgm:pt>
    <dgm:pt modelId="{CBACB292-4B34-460D-A4D5-E54DFDB9D1AA}" type="parTrans" cxnId="{A0B1697F-0719-4980-99FC-EBB5A853018D}">
      <dgm:prSet/>
      <dgm:spPr/>
      <dgm:t>
        <a:bodyPr/>
        <a:lstStyle/>
        <a:p>
          <a:endParaRPr lang="en-GB"/>
        </a:p>
      </dgm:t>
    </dgm:pt>
    <dgm:pt modelId="{34707174-BF78-4834-9697-B8F4FD67DC45}" type="sibTrans" cxnId="{A0B1697F-0719-4980-99FC-EBB5A853018D}">
      <dgm:prSet/>
      <dgm:spPr/>
      <dgm:t>
        <a:bodyPr/>
        <a:lstStyle/>
        <a:p>
          <a:endParaRPr lang="en-GB"/>
        </a:p>
      </dgm:t>
    </dgm:pt>
    <dgm:pt modelId="{8FAD156E-28CF-44D8-81DE-21773D3F6CAF}">
      <dgm:prSet phldr="0" custT="1"/>
      <dgm:spPr/>
      <dgm:t>
        <a:bodyPr/>
        <a:lstStyle/>
        <a:p>
          <a:pPr algn="ctr"/>
          <a:r>
            <a:rPr lang="en-GB" sz="1800" b="0" dirty="0">
              <a:solidFill>
                <a:schemeClr val="bg2">
                  <a:lumMod val="10000"/>
                </a:schemeClr>
              </a:solidFill>
              <a:latin typeface="Praxis LT Pro Light"/>
            </a:rPr>
            <a:t>(Summer 2026)</a:t>
          </a:r>
          <a:endParaRPr lang="en-GB" sz="1800" dirty="0"/>
        </a:p>
      </dgm:t>
    </dgm:pt>
    <dgm:pt modelId="{20CDF0D7-A3E6-43AB-B53D-1B3A7E7D9946}" type="parTrans" cxnId="{B472AF0B-2A72-4AB6-B1CF-241A82F7E44B}">
      <dgm:prSet/>
      <dgm:spPr/>
      <dgm:t>
        <a:bodyPr/>
        <a:lstStyle/>
        <a:p>
          <a:endParaRPr lang="en-GB"/>
        </a:p>
      </dgm:t>
    </dgm:pt>
    <dgm:pt modelId="{2278EBE0-A1B1-487C-9991-E33A727486FE}" type="sibTrans" cxnId="{B472AF0B-2A72-4AB6-B1CF-241A82F7E44B}">
      <dgm:prSet/>
      <dgm:spPr/>
      <dgm:t>
        <a:bodyPr/>
        <a:lstStyle/>
        <a:p>
          <a:endParaRPr lang="en-GB"/>
        </a:p>
      </dgm:t>
    </dgm:pt>
    <dgm:pt modelId="{CFA44A55-9997-4EA3-95CE-29C06DFA4FC6}" type="pres">
      <dgm:prSet presAssocID="{440B10AD-AB80-4BA4-AE81-270FD6445064}" presName="root" presStyleCnt="0">
        <dgm:presLayoutVars>
          <dgm:chMax/>
          <dgm:chPref/>
          <dgm:animLvl val="lvl"/>
        </dgm:presLayoutVars>
      </dgm:prSet>
      <dgm:spPr/>
    </dgm:pt>
    <dgm:pt modelId="{FD3E5DB6-06A9-4210-88A7-3AA7665778AB}" type="pres">
      <dgm:prSet presAssocID="{440B10AD-AB80-4BA4-AE81-270FD6445064}" presName="divider" presStyleLbl="fgAcc1" presStyleIdx="0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gm:spPr>
    </dgm:pt>
    <dgm:pt modelId="{A2EB3235-43EE-4595-94F8-7B1617E18EC7}" type="pres">
      <dgm:prSet presAssocID="{440B10AD-AB80-4BA4-AE81-270FD6445064}" presName="nodes" presStyleCnt="0">
        <dgm:presLayoutVars>
          <dgm:chMax/>
          <dgm:chPref/>
          <dgm:animLvl val="lvl"/>
        </dgm:presLayoutVars>
      </dgm:prSet>
      <dgm:spPr/>
    </dgm:pt>
    <dgm:pt modelId="{62286448-0289-4C8A-AA34-330EE63A9416}" type="pres">
      <dgm:prSet presAssocID="{15A00115-29BF-4D1C-BB2C-4955D52B5888}" presName="composite" presStyleCnt="0"/>
      <dgm:spPr/>
    </dgm:pt>
    <dgm:pt modelId="{8453DD44-C5D0-4147-BD02-7924BC79B9BB}" type="pres">
      <dgm:prSet presAssocID="{15A00115-29BF-4D1C-BB2C-4955D52B5888}" presName="ConnectorPoint" presStyleLbl="lnNode1" presStyleIdx="0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64CF6B59-9738-4F03-8FC1-1F01A302535D}" type="pres">
      <dgm:prSet presAssocID="{15A00115-29BF-4D1C-BB2C-4955D52B5888}" presName="DropPinPlaceHolder" presStyleCnt="0"/>
      <dgm:spPr/>
    </dgm:pt>
    <dgm:pt modelId="{958C635F-0AB0-4EEA-B0F6-7711B7EB93A4}" type="pres">
      <dgm:prSet presAssocID="{15A00115-29BF-4D1C-BB2C-4955D52B5888}" presName="DropPin" presStyleLbl="alignNode1" presStyleIdx="0" presStyleCnt="7"/>
      <dgm:spPr/>
    </dgm:pt>
    <dgm:pt modelId="{2E9F709F-F9E4-447A-8463-906A5796ED3C}" type="pres">
      <dgm:prSet presAssocID="{15A00115-29BF-4D1C-BB2C-4955D52B5888}" presName="Ellipse" presStyleLbl="fgAcc1" presStyleIdx="1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0F262A75-275F-4565-ACB8-77EBF18295F7}" type="pres">
      <dgm:prSet presAssocID="{15A00115-29BF-4D1C-BB2C-4955D52B5888}" presName="L2TextContainer" presStyleLbl="revTx" presStyleIdx="0" presStyleCnt="14">
        <dgm:presLayoutVars>
          <dgm:bulletEnabled val="1"/>
        </dgm:presLayoutVars>
      </dgm:prSet>
      <dgm:spPr/>
    </dgm:pt>
    <dgm:pt modelId="{FE1E44F9-14D6-439E-A971-8812327E2CB5}" type="pres">
      <dgm:prSet presAssocID="{15A00115-29BF-4D1C-BB2C-4955D52B5888}" presName="L1TextContainer" presStyleLbl="revTx" presStyleIdx="1" presStyleCnt="14">
        <dgm:presLayoutVars>
          <dgm:chMax val="1"/>
          <dgm:chPref val="1"/>
          <dgm:bulletEnabled val="1"/>
        </dgm:presLayoutVars>
      </dgm:prSet>
      <dgm:spPr/>
    </dgm:pt>
    <dgm:pt modelId="{37EF17AE-FC24-4DBB-AF79-77C9D1B47F2F}" type="pres">
      <dgm:prSet presAssocID="{15A00115-29BF-4D1C-BB2C-4955D52B5888}" presName="ConnectLine" presStyleLbl="sibTrans1D1" presStyleIdx="0" presStyleCnt="7"/>
      <dgm:spPr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68D897E9-B5A6-42CE-986C-939DBCF1E235}" type="pres">
      <dgm:prSet presAssocID="{15A00115-29BF-4D1C-BB2C-4955D52B5888}" presName="EmptyPlaceHolder" presStyleCnt="0"/>
      <dgm:spPr/>
    </dgm:pt>
    <dgm:pt modelId="{C78FFC45-AB90-4AD9-A1F2-31721D75D1BD}" type="pres">
      <dgm:prSet presAssocID="{C68BA427-EB32-4301-92E3-1E41EE728138}" presName="spaceBetweenRectangles" presStyleCnt="0"/>
      <dgm:spPr/>
    </dgm:pt>
    <dgm:pt modelId="{948F9550-8548-4C6E-B401-A93ED7F45546}" type="pres">
      <dgm:prSet presAssocID="{B653A638-29D5-4660-98EC-0367F39331D3}" presName="composite" presStyleCnt="0"/>
      <dgm:spPr/>
    </dgm:pt>
    <dgm:pt modelId="{53D6028A-74C8-4922-8E75-297080207F64}" type="pres">
      <dgm:prSet presAssocID="{B653A638-29D5-4660-98EC-0367F39331D3}" presName="ConnectorPoint" presStyleLbl="lnNode1" presStyleIdx="1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38B0FF2D-6DAB-439D-9080-10D14FDE8CF8}" type="pres">
      <dgm:prSet presAssocID="{B653A638-29D5-4660-98EC-0367F39331D3}" presName="DropPinPlaceHolder" presStyleCnt="0"/>
      <dgm:spPr/>
    </dgm:pt>
    <dgm:pt modelId="{85881B2B-4A89-49D2-965C-43F882AC3EEE}" type="pres">
      <dgm:prSet presAssocID="{B653A638-29D5-4660-98EC-0367F39331D3}" presName="DropPin" presStyleLbl="alignNode1" presStyleIdx="1" presStyleCnt="7"/>
      <dgm:spPr/>
    </dgm:pt>
    <dgm:pt modelId="{F1495927-99EA-4185-85A8-73D165040FB3}" type="pres">
      <dgm:prSet presAssocID="{B653A638-29D5-4660-98EC-0367F39331D3}" presName="Ellipse" presStyleLbl="fgAcc1" presStyleIdx="2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D096253B-8890-42D4-BC00-860DB2C90F44}" type="pres">
      <dgm:prSet presAssocID="{B653A638-29D5-4660-98EC-0367F39331D3}" presName="L2TextContainer" presStyleLbl="revTx" presStyleIdx="2" presStyleCnt="14">
        <dgm:presLayoutVars>
          <dgm:bulletEnabled val="1"/>
        </dgm:presLayoutVars>
      </dgm:prSet>
      <dgm:spPr/>
    </dgm:pt>
    <dgm:pt modelId="{3E30B66C-6741-4D3F-9E88-F76CCF6E60A4}" type="pres">
      <dgm:prSet presAssocID="{B653A638-29D5-4660-98EC-0367F39331D3}" presName="L1TextContainer" presStyleLbl="revTx" presStyleIdx="3" presStyleCnt="14">
        <dgm:presLayoutVars>
          <dgm:chMax val="1"/>
          <dgm:chPref val="1"/>
          <dgm:bulletEnabled val="1"/>
        </dgm:presLayoutVars>
      </dgm:prSet>
      <dgm:spPr/>
    </dgm:pt>
    <dgm:pt modelId="{FF67F82D-0731-4BEE-9F12-61C36ABB2CFE}" type="pres">
      <dgm:prSet presAssocID="{B653A638-29D5-4660-98EC-0367F39331D3}" presName="ConnectLine" presStyleLbl="sibTrans1D1" presStyleIdx="1" presStyleCnt="7"/>
      <dgm:spPr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D67F79BD-36CC-4A4E-8E93-542466EDAB0F}" type="pres">
      <dgm:prSet presAssocID="{B653A638-29D5-4660-98EC-0367F39331D3}" presName="EmptyPlaceHolder" presStyleCnt="0"/>
      <dgm:spPr/>
    </dgm:pt>
    <dgm:pt modelId="{805841AC-AD31-4885-88A5-70DC5BCD7772}" type="pres">
      <dgm:prSet presAssocID="{790B03F9-0D1B-42EB-90DF-812DB4BD4830}" presName="spaceBetweenRectangles" presStyleCnt="0"/>
      <dgm:spPr/>
    </dgm:pt>
    <dgm:pt modelId="{BC15CB8D-0063-4AF2-9BC1-3120D07F5EDB}" type="pres">
      <dgm:prSet presAssocID="{F0FFF065-A6F7-44BD-A1DE-806472A0BA58}" presName="composite" presStyleCnt="0"/>
      <dgm:spPr/>
    </dgm:pt>
    <dgm:pt modelId="{9C125D0A-306A-46CA-A084-7FB1B99A0963}" type="pres">
      <dgm:prSet presAssocID="{F0FFF065-A6F7-44BD-A1DE-806472A0BA58}" presName="ConnectorPoint" presStyleLbl="lnNode1" presStyleIdx="2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C19A676D-6E7C-4930-B8C4-865585BC5772}" type="pres">
      <dgm:prSet presAssocID="{F0FFF065-A6F7-44BD-A1DE-806472A0BA58}" presName="DropPinPlaceHolder" presStyleCnt="0"/>
      <dgm:spPr/>
    </dgm:pt>
    <dgm:pt modelId="{88EB9F5A-D7AD-4355-8801-B78ABDC28399}" type="pres">
      <dgm:prSet presAssocID="{F0FFF065-A6F7-44BD-A1DE-806472A0BA58}" presName="DropPin" presStyleLbl="alignNode1" presStyleIdx="2" presStyleCnt="7"/>
      <dgm:spPr/>
    </dgm:pt>
    <dgm:pt modelId="{8ECFE570-B396-43A1-8723-5DFCD760E874}" type="pres">
      <dgm:prSet presAssocID="{F0FFF065-A6F7-44BD-A1DE-806472A0BA58}" presName="Ellipse" presStyleLbl="fgAcc1" presStyleIdx="3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1AA4410D-CC5A-4049-AC66-801A1870D740}" type="pres">
      <dgm:prSet presAssocID="{F0FFF065-A6F7-44BD-A1DE-806472A0BA58}" presName="L2TextContainer" presStyleLbl="revTx" presStyleIdx="4" presStyleCnt="14">
        <dgm:presLayoutVars>
          <dgm:bulletEnabled val="1"/>
        </dgm:presLayoutVars>
      </dgm:prSet>
      <dgm:spPr/>
    </dgm:pt>
    <dgm:pt modelId="{E7CC7F08-2A92-4E2C-9EE3-792BFB2EF34B}" type="pres">
      <dgm:prSet presAssocID="{F0FFF065-A6F7-44BD-A1DE-806472A0BA58}" presName="L1TextContainer" presStyleLbl="revTx" presStyleIdx="5" presStyleCnt="14">
        <dgm:presLayoutVars>
          <dgm:chMax val="1"/>
          <dgm:chPref val="1"/>
          <dgm:bulletEnabled val="1"/>
        </dgm:presLayoutVars>
      </dgm:prSet>
      <dgm:spPr/>
    </dgm:pt>
    <dgm:pt modelId="{DB3333C8-A4A3-4739-9865-E2AF2B74DC0A}" type="pres">
      <dgm:prSet presAssocID="{F0FFF065-A6F7-44BD-A1DE-806472A0BA58}" presName="ConnectLine" presStyleLbl="sibTrans1D1" presStyleIdx="2" presStyleCnt="7"/>
      <dgm:spPr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EA2AB695-ECAB-4368-B4D2-FBB004969FEA}" type="pres">
      <dgm:prSet presAssocID="{F0FFF065-A6F7-44BD-A1DE-806472A0BA58}" presName="EmptyPlaceHolder" presStyleCnt="0"/>
      <dgm:spPr/>
    </dgm:pt>
    <dgm:pt modelId="{B83AB713-0464-4AFC-A5DA-624B8F7C069F}" type="pres">
      <dgm:prSet presAssocID="{B8C61BA1-1498-4ABF-93AA-2A2C28E9FD33}" presName="spaceBetweenRectangles" presStyleCnt="0"/>
      <dgm:spPr/>
    </dgm:pt>
    <dgm:pt modelId="{2A666356-2C58-46D5-A2CE-5065093A2BD7}" type="pres">
      <dgm:prSet presAssocID="{33D8D3BE-C579-4240-9A79-FB41706993C4}" presName="composite" presStyleCnt="0"/>
      <dgm:spPr/>
    </dgm:pt>
    <dgm:pt modelId="{A579247C-DD23-4674-89D1-54838844BF91}" type="pres">
      <dgm:prSet presAssocID="{33D8D3BE-C579-4240-9A79-FB41706993C4}" presName="ConnectorPoint" presStyleLbl="lnNode1" presStyleIdx="3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F678FC78-92F1-4F81-89BB-7CED66BAFBE6}" type="pres">
      <dgm:prSet presAssocID="{33D8D3BE-C579-4240-9A79-FB41706993C4}" presName="DropPinPlaceHolder" presStyleCnt="0"/>
      <dgm:spPr/>
    </dgm:pt>
    <dgm:pt modelId="{16CAD599-B126-4006-A490-45BE6105E8C2}" type="pres">
      <dgm:prSet presAssocID="{33D8D3BE-C579-4240-9A79-FB41706993C4}" presName="DropPin" presStyleLbl="alignNode1" presStyleIdx="3" presStyleCnt="7"/>
      <dgm:spPr/>
    </dgm:pt>
    <dgm:pt modelId="{4C547809-33B2-42B9-B942-5352A797EFCE}" type="pres">
      <dgm:prSet presAssocID="{33D8D3BE-C579-4240-9A79-FB41706993C4}" presName="Ellipse" presStyleLbl="fgAcc1" presStyleIdx="4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1BD843BA-7F36-4A0C-A979-A725ACDBA60A}" type="pres">
      <dgm:prSet presAssocID="{33D8D3BE-C579-4240-9A79-FB41706993C4}" presName="L2TextContainer" presStyleLbl="revTx" presStyleIdx="6" presStyleCnt="14">
        <dgm:presLayoutVars>
          <dgm:bulletEnabled val="1"/>
        </dgm:presLayoutVars>
      </dgm:prSet>
      <dgm:spPr/>
    </dgm:pt>
    <dgm:pt modelId="{25C67D27-CEC1-4238-94E0-C7A26B912556}" type="pres">
      <dgm:prSet presAssocID="{33D8D3BE-C579-4240-9A79-FB41706993C4}" presName="L1TextContainer" presStyleLbl="revTx" presStyleIdx="7" presStyleCnt="14">
        <dgm:presLayoutVars>
          <dgm:chMax val="1"/>
          <dgm:chPref val="1"/>
          <dgm:bulletEnabled val="1"/>
        </dgm:presLayoutVars>
      </dgm:prSet>
      <dgm:spPr/>
    </dgm:pt>
    <dgm:pt modelId="{214A71B1-61F4-4582-9E04-661E202E1565}" type="pres">
      <dgm:prSet presAssocID="{33D8D3BE-C579-4240-9A79-FB41706993C4}" presName="ConnectLine" presStyleLbl="sibTrans1D1" presStyleIdx="3" presStyleCnt="7"/>
      <dgm:spPr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B21ED537-1D8D-4CC1-9673-AE58F98E5E8A}" type="pres">
      <dgm:prSet presAssocID="{33D8D3BE-C579-4240-9A79-FB41706993C4}" presName="EmptyPlaceHolder" presStyleCnt="0"/>
      <dgm:spPr/>
    </dgm:pt>
    <dgm:pt modelId="{34480C5E-3DC7-441B-981F-DA7ED588B4C6}" type="pres">
      <dgm:prSet presAssocID="{4AA36931-8711-47DD-BF81-BF35A203181B}" presName="spaceBetweenRectangles" presStyleCnt="0"/>
      <dgm:spPr/>
    </dgm:pt>
    <dgm:pt modelId="{DBE9D4A1-5BE0-4D7B-91BA-F5CB3773DCBB}" type="pres">
      <dgm:prSet presAssocID="{9AF78DFB-AC93-428F-A0E2-D004245E595C}" presName="composite" presStyleCnt="0"/>
      <dgm:spPr/>
    </dgm:pt>
    <dgm:pt modelId="{42A87967-A962-461A-8110-D51711C3BB84}" type="pres">
      <dgm:prSet presAssocID="{9AF78DFB-AC93-428F-A0E2-D004245E595C}" presName="ConnectorPoint" presStyleLbl="lnNode1" presStyleIdx="4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0F76BA93-586A-488A-A024-6FF132F2A731}" type="pres">
      <dgm:prSet presAssocID="{9AF78DFB-AC93-428F-A0E2-D004245E595C}" presName="DropPinPlaceHolder" presStyleCnt="0"/>
      <dgm:spPr/>
    </dgm:pt>
    <dgm:pt modelId="{ED89A17D-D5BA-47E4-8877-1F9853A3E09A}" type="pres">
      <dgm:prSet presAssocID="{9AF78DFB-AC93-428F-A0E2-D004245E595C}" presName="DropPin" presStyleLbl="alignNode1" presStyleIdx="4" presStyleCnt="7"/>
      <dgm:spPr/>
    </dgm:pt>
    <dgm:pt modelId="{4AE49B45-A92D-49CE-BA6C-F965897A6FC9}" type="pres">
      <dgm:prSet presAssocID="{9AF78DFB-AC93-428F-A0E2-D004245E595C}" presName="Ellipse" presStyleLbl="fgAcc1" presStyleIdx="5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9B1B091C-A84A-4D43-A80B-DDD24A23A025}" type="pres">
      <dgm:prSet presAssocID="{9AF78DFB-AC93-428F-A0E2-D004245E595C}" presName="L2TextContainer" presStyleLbl="revTx" presStyleIdx="8" presStyleCnt="14">
        <dgm:presLayoutVars>
          <dgm:bulletEnabled val="1"/>
        </dgm:presLayoutVars>
      </dgm:prSet>
      <dgm:spPr/>
    </dgm:pt>
    <dgm:pt modelId="{740CC75E-6650-41B6-967B-97E471FBB8D5}" type="pres">
      <dgm:prSet presAssocID="{9AF78DFB-AC93-428F-A0E2-D004245E595C}" presName="L1TextContainer" presStyleLbl="revTx" presStyleIdx="9" presStyleCnt="14">
        <dgm:presLayoutVars>
          <dgm:chMax val="1"/>
          <dgm:chPref val="1"/>
          <dgm:bulletEnabled val="1"/>
        </dgm:presLayoutVars>
      </dgm:prSet>
      <dgm:spPr/>
    </dgm:pt>
    <dgm:pt modelId="{25A7B94A-AF01-4C0B-99F0-CBDBACFBCA39}" type="pres">
      <dgm:prSet presAssocID="{9AF78DFB-AC93-428F-A0E2-D004245E595C}" presName="ConnectLine" presStyleLbl="sibTrans1D1" presStyleIdx="4" presStyleCnt="7"/>
      <dgm:spPr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724DBA90-1657-4987-BE10-C2DA288D6957}" type="pres">
      <dgm:prSet presAssocID="{9AF78DFB-AC93-428F-A0E2-D004245E595C}" presName="EmptyPlaceHolder" presStyleCnt="0"/>
      <dgm:spPr/>
    </dgm:pt>
    <dgm:pt modelId="{D85F8CEA-83FD-4041-B6C2-360AF9284A43}" type="pres">
      <dgm:prSet presAssocID="{6F9AABF8-4419-42EE-B8DD-5D5C050DE553}" presName="spaceBetweenRectangles" presStyleCnt="0"/>
      <dgm:spPr/>
    </dgm:pt>
    <dgm:pt modelId="{421DB9C2-258E-4946-B196-124756EAA1A5}" type="pres">
      <dgm:prSet presAssocID="{662B7C9E-4EF7-4F3B-8F88-0A5B61E6F88C}" presName="composite" presStyleCnt="0"/>
      <dgm:spPr/>
    </dgm:pt>
    <dgm:pt modelId="{AFA81870-E1D5-4584-A268-DF5359030F5B}" type="pres">
      <dgm:prSet presAssocID="{662B7C9E-4EF7-4F3B-8F88-0A5B61E6F88C}" presName="ConnectorPoint" presStyleLbl="lnNode1" presStyleIdx="5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BBEA4502-4C05-4642-B3BE-4AF6FDAF92C5}" type="pres">
      <dgm:prSet presAssocID="{662B7C9E-4EF7-4F3B-8F88-0A5B61E6F88C}" presName="DropPinPlaceHolder" presStyleCnt="0"/>
      <dgm:spPr/>
    </dgm:pt>
    <dgm:pt modelId="{D1F9B967-5E56-4DCD-93ED-FF36F713E300}" type="pres">
      <dgm:prSet presAssocID="{662B7C9E-4EF7-4F3B-8F88-0A5B61E6F88C}" presName="DropPin" presStyleLbl="alignNode1" presStyleIdx="5" presStyleCnt="7"/>
      <dgm:spPr/>
    </dgm:pt>
    <dgm:pt modelId="{C25D5A18-5427-47D3-8ECF-90849EDD546B}" type="pres">
      <dgm:prSet presAssocID="{662B7C9E-4EF7-4F3B-8F88-0A5B61E6F88C}" presName="Ellipse" presStyleLbl="fgAcc1" presStyleIdx="6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BF96ABA1-C480-44AD-B667-AC7606F63E47}" type="pres">
      <dgm:prSet presAssocID="{662B7C9E-4EF7-4F3B-8F88-0A5B61E6F88C}" presName="L2TextContainer" presStyleLbl="revTx" presStyleIdx="10" presStyleCnt="14">
        <dgm:presLayoutVars>
          <dgm:bulletEnabled val="1"/>
        </dgm:presLayoutVars>
      </dgm:prSet>
      <dgm:spPr/>
    </dgm:pt>
    <dgm:pt modelId="{15E7C373-E93C-4D36-9292-C1FE08DFB3C1}" type="pres">
      <dgm:prSet presAssocID="{662B7C9E-4EF7-4F3B-8F88-0A5B61E6F88C}" presName="L1TextContainer" presStyleLbl="revTx" presStyleIdx="11" presStyleCnt="14">
        <dgm:presLayoutVars>
          <dgm:chMax val="1"/>
          <dgm:chPref val="1"/>
          <dgm:bulletEnabled val="1"/>
        </dgm:presLayoutVars>
      </dgm:prSet>
      <dgm:spPr/>
    </dgm:pt>
    <dgm:pt modelId="{E416C16F-FA6E-46C4-893D-C561EAC0D520}" type="pres">
      <dgm:prSet presAssocID="{662B7C9E-4EF7-4F3B-8F88-0A5B61E6F88C}" presName="ConnectLine" presStyleLbl="sibTrans1D1" presStyleIdx="5" presStyleCnt="7"/>
      <dgm:spPr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CA1B7AC1-ECFF-48B0-AF2A-825ABC0ECCF1}" type="pres">
      <dgm:prSet presAssocID="{662B7C9E-4EF7-4F3B-8F88-0A5B61E6F88C}" presName="EmptyPlaceHolder" presStyleCnt="0"/>
      <dgm:spPr/>
    </dgm:pt>
    <dgm:pt modelId="{16C95C04-3957-4741-AE0E-EAB908EE92A7}" type="pres">
      <dgm:prSet presAssocID="{6CA1E978-26A5-4756-B987-CBF1A0BE66AF}" presName="spaceBetweenRectangles" presStyleCnt="0"/>
      <dgm:spPr/>
    </dgm:pt>
    <dgm:pt modelId="{F140453A-5E18-4066-A2E6-2EAA61F08C06}" type="pres">
      <dgm:prSet presAssocID="{FCAD436C-7F3C-4D0A-95F3-A13C06739C2C}" presName="composite" presStyleCnt="0"/>
      <dgm:spPr/>
    </dgm:pt>
    <dgm:pt modelId="{8333B3AE-8FB9-4499-B736-CDB446772E6E}" type="pres">
      <dgm:prSet presAssocID="{FCAD436C-7F3C-4D0A-95F3-A13C06739C2C}" presName="ConnectorPoint" presStyleLbl="lnNode1" presStyleIdx="6" presStyleCnt="7"/>
      <dgm:spPr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64F94A64-A8F4-44F4-AC21-5250BD14924E}" type="pres">
      <dgm:prSet presAssocID="{FCAD436C-7F3C-4D0A-95F3-A13C06739C2C}" presName="DropPinPlaceHolder" presStyleCnt="0"/>
      <dgm:spPr/>
    </dgm:pt>
    <dgm:pt modelId="{C2D7F04B-9A42-474B-AA79-58703631DF7E}" type="pres">
      <dgm:prSet presAssocID="{FCAD436C-7F3C-4D0A-95F3-A13C06739C2C}" presName="DropPin" presStyleLbl="alignNode1" presStyleIdx="6" presStyleCnt="7"/>
      <dgm:spPr/>
    </dgm:pt>
    <dgm:pt modelId="{FA166787-2343-4B46-8E94-FAD92E808362}" type="pres">
      <dgm:prSet presAssocID="{FCAD436C-7F3C-4D0A-95F3-A13C06739C2C}" presName="Ellipse" presStyleLbl="fgAcc1" presStyleIdx="7" presStyleCnt="8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70D7C2AB-75BE-4A43-ACAA-5DDF14253B23}" type="pres">
      <dgm:prSet presAssocID="{FCAD436C-7F3C-4D0A-95F3-A13C06739C2C}" presName="L2TextContainer" presStyleLbl="revTx" presStyleIdx="12" presStyleCnt="14">
        <dgm:presLayoutVars>
          <dgm:bulletEnabled val="1"/>
        </dgm:presLayoutVars>
      </dgm:prSet>
      <dgm:spPr/>
    </dgm:pt>
    <dgm:pt modelId="{6C83F36C-1DB8-43B1-85ED-6FC94BC65913}" type="pres">
      <dgm:prSet presAssocID="{FCAD436C-7F3C-4D0A-95F3-A13C06739C2C}" presName="L1TextContainer" presStyleLbl="revTx" presStyleIdx="13" presStyleCnt="14">
        <dgm:presLayoutVars>
          <dgm:chMax val="1"/>
          <dgm:chPref val="1"/>
          <dgm:bulletEnabled val="1"/>
        </dgm:presLayoutVars>
      </dgm:prSet>
      <dgm:spPr/>
    </dgm:pt>
    <dgm:pt modelId="{C60A0545-9C92-44BE-85B1-E4635F9BC863}" type="pres">
      <dgm:prSet presAssocID="{FCAD436C-7F3C-4D0A-95F3-A13C06739C2C}" presName="ConnectLine" presStyleLbl="sibTrans1D1" presStyleIdx="6" presStyleCnt="7"/>
      <dgm:spPr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BA984023-F84E-4434-A857-BAFFC26AFC7E}" type="pres">
      <dgm:prSet presAssocID="{FCAD436C-7F3C-4D0A-95F3-A13C06739C2C}" presName="EmptyPlaceHolder" presStyleCnt="0"/>
      <dgm:spPr/>
    </dgm:pt>
  </dgm:ptLst>
  <dgm:cxnLst>
    <dgm:cxn modelId="{B472AF0B-2A72-4AB6-B1CF-241A82F7E44B}" srcId="{FCAD436C-7F3C-4D0A-95F3-A13C06739C2C}" destId="{8FAD156E-28CF-44D8-81DE-21773D3F6CAF}" srcOrd="0" destOrd="0" parTransId="{20CDF0D7-A3E6-43AB-B53D-1B3A7E7D9946}" sibTransId="{2278EBE0-A1B1-487C-9991-E33A727486FE}"/>
    <dgm:cxn modelId="{B6FC452C-CA02-4F18-8B8D-538A5D137DA8}" srcId="{B653A638-29D5-4660-98EC-0367F39331D3}" destId="{A0FB39C4-07A5-4220-898F-3E0C5F4A6125}" srcOrd="0" destOrd="0" parTransId="{3D92376F-484C-457A-93B6-8B858CEDA7B3}" sibTransId="{0565EB60-374B-434E-BBB7-B605458846C0}"/>
    <dgm:cxn modelId="{D9CD862D-7888-4A19-8790-FAEA595BEF89}" type="presOf" srcId="{662B7C9E-4EF7-4F3B-8F88-0A5B61E6F88C}" destId="{15E7C373-E93C-4D36-9292-C1FE08DFB3C1}" srcOrd="0" destOrd="0" presId="urn:microsoft.com/office/officeart/2017/3/layout/DropPinTimeline"/>
    <dgm:cxn modelId="{6272692F-570B-45CD-ADEB-1BB153F3B254}" srcId="{9AF78DFB-AC93-428F-A0E2-D004245E595C}" destId="{4BE82C89-CD85-4B32-9D69-B319092A1E95}" srcOrd="0" destOrd="0" parTransId="{2B8A9FDF-8F12-41B6-9E4E-DA050F33303D}" sibTransId="{5973D0E8-C95D-4210-9A69-D370BC0203C0}"/>
    <dgm:cxn modelId="{2B8AB437-D7ED-4617-A357-46ECD72B9DA2}" type="presOf" srcId="{24BDC03B-A070-4273-8948-830D5178FD2C}" destId="{1AA4410D-CC5A-4049-AC66-801A1870D740}" srcOrd="0" destOrd="0" presId="urn:microsoft.com/office/officeart/2017/3/layout/DropPinTimeline"/>
    <dgm:cxn modelId="{C672CC39-53B7-4E0C-B1D3-E0E1DD7465B9}" srcId="{440B10AD-AB80-4BA4-AE81-270FD6445064}" destId="{662B7C9E-4EF7-4F3B-8F88-0A5B61E6F88C}" srcOrd="5" destOrd="0" parTransId="{A441B546-9140-4E15-889B-DA8FE444E32B}" sibTransId="{6CA1E978-26A5-4756-B987-CBF1A0BE66AF}"/>
    <dgm:cxn modelId="{E95BC75B-A590-4217-9A1C-5B9A7F7B96AB}" type="presOf" srcId="{440B10AD-AB80-4BA4-AE81-270FD6445064}" destId="{CFA44A55-9997-4EA3-95CE-29C06DFA4FC6}" srcOrd="0" destOrd="0" presId="urn:microsoft.com/office/officeart/2017/3/layout/DropPinTimeline"/>
    <dgm:cxn modelId="{857AA15F-76A5-4C24-93FA-D87BED6D91DE}" type="presOf" srcId="{A0FB39C4-07A5-4220-898F-3E0C5F4A6125}" destId="{D096253B-8890-42D4-BC00-860DB2C90F44}" srcOrd="0" destOrd="0" presId="urn:microsoft.com/office/officeart/2017/3/layout/DropPinTimeline"/>
    <dgm:cxn modelId="{A778C650-A709-46EE-AC4B-2970FF339B86}" type="presOf" srcId="{A66E396B-50F2-4F40-8B16-C2E2394AC900}" destId="{0F262A75-275F-4565-ACB8-77EBF18295F7}" srcOrd="0" destOrd="0" presId="urn:microsoft.com/office/officeart/2017/3/layout/DropPinTimeline"/>
    <dgm:cxn modelId="{BFEAF753-EAB3-4CCC-96D6-D2F0A218A4A2}" srcId="{440B10AD-AB80-4BA4-AE81-270FD6445064}" destId="{B653A638-29D5-4660-98EC-0367F39331D3}" srcOrd="1" destOrd="0" parTransId="{8B906083-DE6A-49D6-A0A3-E793F217AE93}" sibTransId="{790B03F9-0D1B-42EB-90DF-812DB4BD4830}"/>
    <dgm:cxn modelId="{B5332C74-39F9-47BD-B122-9F2F5CDED986}" srcId="{15A00115-29BF-4D1C-BB2C-4955D52B5888}" destId="{A66E396B-50F2-4F40-8B16-C2E2394AC900}" srcOrd="0" destOrd="0" parTransId="{3E9DA5BD-1514-436B-9890-84BCEAB5E3C0}" sibTransId="{BA18EC53-FAD9-42AF-A6A0-0986C7D1F23A}"/>
    <dgm:cxn modelId="{21CA4D59-337D-4C0E-B1FF-4713D80277E9}" type="presOf" srcId="{D8346F62-C9B1-41D4-8E40-133910F6D57D}" destId="{1BD843BA-7F36-4A0C-A979-A725ACDBA60A}" srcOrd="0" destOrd="0" presId="urn:microsoft.com/office/officeart/2017/3/layout/DropPinTimeline"/>
    <dgm:cxn modelId="{9E0B757D-EC82-4A34-B036-ED838D370C81}" srcId="{440B10AD-AB80-4BA4-AE81-270FD6445064}" destId="{9AF78DFB-AC93-428F-A0E2-D004245E595C}" srcOrd="4" destOrd="0" parTransId="{EEF670AE-4C88-438C-B174-518E24A8B3D2}" sibTransId="{6F9AABF8-4419-42EE-B8DD-5D5C050DE553}"/>
    <dgm:cxn modelId="{A0B1697F-0719-4980-99FC-EBB5A853018D}" srcId="{662B7C9E-4EF7-4F3B-8F88-0A5B61E6F88C}" destId="{05939D2D-985C-4940-9E41-C01AB3E7C988}" srcOrd="0" destOrd="0" parTransId="{CBACB292-4B34-460D-A4D5-E54DFDB9D1AA}" sibTransId="{34707174-BF78-4834-9697-B8F4FD67DC45}"/>
    <dgm:cxn modelId="{90F57588-413E-4B3A-895D-E007A6FFEA4C}" srcId="{440B10AD-AB80-4BA4-AE81-270FD6445064}" destId="{33D8D3BE-C579-4240-9A79-FB41706993C4}" srcOrd="3" destOrd="0" parTransId="{557DFA42-2997-45C3-B675-F4CCB5306D8B}" sibTransId="{4AA36931-8711-47DD-BF81-BF35A203181B}"/>
    <dgm:cxn modelId="{D9F2AC91-320A-4456-BDBE-E0D5294E866F}" type="presOf" srcId="{8FAD156E-28CF-44D8-81DE-21773D3F6CAF}" destId="{70D7C2AB-75BE-4A43-ACAA-5DDF14253B23}" srcOrd="0" destOrd="0" presId="urn:microsoft.com/office/officeart/2017/3/layout/DropPinTimeline"/>
    <dgm:cxn modelId="{8DA21194-23BB-44E4-834D-611F26C49D81}" srcId="{F0FFF065-A6F7-44BD-A1DE-806472A0BA58}" destId="{24BDC03B-A070-4273-8948-830D5178FD2C}" srcOrd="0" destOrd="0" parTransId="{14EE3054-B9F6-4B87-87C9-93448C7885F2}" sibTransId="{5195A583-6D5B-42AD-A514-3E56C6D191D7}"/>
    <dgm:cxn modelId="{0217D699-6E3F-48C1-A9D7-142AF11043D0}" type="presOf" srcId="{FCAD436C-7F3C-4D0A-95F3-A13C06739C2C}" destId="{6C83F36C-1DB8-43B1-85ED-6FC94BC65913}" srcOrd="0" destOrd="0" presId="urn:microsoft.com/office/officeart/2017/3/layout/DropPinTimeline"/>
    <dgm:cxn modelId="{F5F4C19B-0567-4239-81A5-6E43CBE6037A}" type="presOf" srcId="{05939D2D-985C-4940-9E41-C01AB3E7C988}" destId="{BF96ABA1-C480-44AD-B667-AC7606F63E47}" srcOrd="0" destOrd="0" presId="urn:microsoft.com/office/officeart/2017/3/layout/DropPinTimeline"/>
    <dgm:cxn modelId="{7637469F-B2DE-4805-B430-E5BC5C7DE782}" srcId="{440B10AD-AB80-4BA4-AE81-270FD6445064}" destId="{FCAD436C-7F3C-4D0A-95F3-A13C06739C2C}" srcOrd="6" destOrd="0" parTransId="{CC775056-CA7C-4D12-85D2-B1DD2842C9FA}" sibTransId="{0CE0FE21-206A-4276-80B2-DB3CF6EB75C3}"/>
    <dgm:cxn modelId="{A2F1B5A8-AB15-4DEC-BFD6-4E9636EBC424}" srcId="{440B10AD-AB80-4BA4-AE81-270FD6445064}" destId="{F0FFF065-A6F7-44BD-A1DE-806472A0BA58}" srcOrd="2" destOrd="0" parTransId="{BEB134B8-365B-432F-94AD-277BB40E30AD}" sibTransId="{B8C61BA1-1498-4ABF-93AA-2A2C28E9FD33}"/>
    <dgm:cxn modelId="{B97EFDB0-45D4-4F74-BF21-4056B3140CB9}" type="presOf" srcId="{15A00115-29BF-4D1C-BB2C-4955D52B5888}" destId="{FE1E44F9-14D6-439E-A971-8812327E2CB5}" srcOrd="0" destOrd="0" presId="urn:microsoft.com/office/officeart/2017/3/layout/DropPinTimeline"/>
    <dgm:cxn modelId="{EB1C4ABA-7E1B-4660-808D-25A9550B5EB4}" srcId="{33D8D3BE-C579-4240-9A79-FB41706993C4}" destId="{D8346F62-C9B1-41D4-8E40-133910F6D57D}" srcOrd="0" destOrd="0" parTransId="{F738B875-DA93-47C9-8E32-D8A93486C2A8}" sibTransId="{80569165-0EA6-40DE-96C2-04004D0E845A}"/>
    <dgm:cxn modelId="{A5E396BF-2791-4EEB-81A3-651C563E1F13}" type="presOf" srcId="{9AF78DFB-AC93-428F-A0E2-D004245E595C}" destId="{740CC75E-6650-41B6-967B-97E471FBB8D5}" srcOrd="0" destOrd="0" presId="urn:microsoft.com/office/officeart/2017/3/layout/DropPinTimeline"/>
    <dgm:cxn modelId="{47650FC5-F9AC-4311-AAC2-2CA17665C412}" type="presOf" srcId="{4BE82C89-CD85-4B32-9D69-B319092A1E95}" destId="{9B1B091C-A84A-4D43-A80B-DDD24A23A025}" srcOrd="0" destOrd="0" presId="urn:microsoft.com/office/officeart/2017/3/layout/DropPinTimeline"/>
    <dgm:cxn modelId="{C0E6A1D5-412C-417F-B5FF-0E14A7C61866}" srcId="{440B10AD-AB80-4BA4-AE81-270FD6445064}" destId="{15A00115-29BF-4D1C-BB2C-4955D52B5888}" srcOrd="0" destOrd="0" parTransId="{5CACA2AA-B0FE-4682-B291-C1A1694292AE}" sibTransId="{C68BA427-EB32-4301-92E3-1E41EE728138}"/>
    <dgm:cxn modelId="{804D5AE1-C499-4A0E-B681-5665F764B886}" type="presOf" srcId="{33D8D3BE-C579-4240-9A79-FB41706993C4}" destId="{25C67D27-CEC1-4238-94E0-C7A26B912556}" srcOrd="0" destOrd="0" presId="urn:microsoft.com/office/officeart/2017/3/layout/DropPinTimeline"/>
    <dgm:cxn modelId="{5181CDEA-C620-42CD-B7E2-AFD27A824320}" type="presOf" srcId="{F0FFF065-A6F7-44BD-A1DE-806472A0BA58}" destId="{E7CC7F08-2A92-4E2C-9EE3-792BFB2EF34B}" srcOrd="0" destOrd="0" presId="urn:microsoft.com/office/officeart/2017/3/layout/DropPinTimeline"/>
    <dgm:cxn modelId="{8BECA5EC-08DC-4C92-BAFA-8FE9CB36EAFF}" type="presOf" srcId="{B653A638-29D5-4660-98EC-0367F39331D3}" destId="{3E30B66C-6741-4D3F-9E88-F76CCF6E60A4}" srcOrd="0" destOrd="0" presId="urn:microsoft.com/office/officeart/2017/3/layout/DropPinTimeline"/>
    <dgm:cxn modelId="{28FC3756-49DD-4ABB-90AB-A9C1D0BB79D8}" type="presParOf" srcId="{CFA44A55-9997-4EA3-95CE-29C06DFA4FC6}" destId="{FD3E5DB6-06A9-4210-88A7-3AA7665778AB}" srcOrd="0" destOrd="0" presId="urn:microsoft.com/office/officeart/2017/3/layout/DropPinTimeline"/>
    <dgm:cxn modelId="{8F7ACA1A-BF14-40FB-91BC-FB9B431EE637}" type="presParOf" srcId="{CFA44A55-9997-4EA3-95CE-29C06DFA4FC6}" destId="{A2EB3235-43EE-4595-94F8-7B1617E18EC7}" srcOrd="1" destOrd="0" presId="urn:microsoft.com/office/officeart/2017/3/layout/DropPinTimeline"/>
    <dgm:cxn modelId="{ED2A823F-66E0-4E6B-A73A-F420C8A42F46}" type="presParOf" srcId="{A2EB3235-43EE-4595-94F8-7B1617E18EC7}" destId="{62286448-0289-4C8A-AA34-330EE63A9416}" srcOrd="0" destOrd="0" presId="urn:microsoft.com/office/officeart/2017/3/layout/DropPinTimeline"/>
    <dgm:cxn modelId="{E0752314-B2B5-4D7C-B345-1498160C12DF}" type="presParOf" srcId="{62286448-0289-4C8A-AA34-330EE63A9416}" destId="{8453DD44-C5D0-4147-BD02-7924BC79B9BB}" srcOrd="0" destOrd="0" presId="urn:microsoft.com/office/officeart/2017/3/layout/DropPinTimeline"/>
    <dgm:cxn modelId="{6994CEB2-407D-4DEC-933D-5A1A5B8BB39E}" type="presParOf" srcId="{62286448-0289-4C8A-AA34-330EE63A9416}" destId="{64CF6B59-9738-4F03-8FC1-1F01A302535D}" srcOrd="1" destOrd="0" presId="urn:microsoft.com/office/officeart/2017/3/layout/DropPinTimeline"/>
    <dgm:cxn modelId="{D16FE33C-F657-47FD-9D41-3C3112820F0F}" type="presParOf" srcId="{64CF6B59-9738-4F03-8FC1-1F01A302535D}" destId="{958C635F-0AB0-4EEA-B0F6-7711B7EB93A4}" srcOrd="0" destOrd="0" presId="urn:microsoft.com/office/officeart/2017/3/layout/DropPinTimeline"/>
    <dgm:cxn modelId="{60FCA715-C5FE-4261-912E-A7CBA5EA5DD8}" type="presParOf" srcId="{64CF6B59-9738-4F03-8FC1-1F01A302535D}" destId="{2E9F709F-F9E4-447A-8463-906A5796ED3C}" srcOrd="1" destOrd="0" presId="urn:microsoft.com/office/officeart/2017/3/layout/DropPinTimeline"/>
    <dgm:cxn modelId="{40A20C1A-C55E-4906-BE55-9B1BAE90B4EC}" type="presParOf" srcId="{62286448-0289-4C8A-AA34-330EE63A9416}" destId="{0F262A75-275F-4565-ACB8-77EBF18295F7}" srcOrd="2" destOrd="0" presId="urn:microsoft.com/office/officeart/2017/3/layout/DropPinTimeline"/>
    <dgm:cxn modelId="{3679489A-E05E-40BA-8586-F030948B6B6D}" type="presParOf" srcId="{62286448-0289-4C8A-AA34-330EE63A9416}" destId="{FE1E44F9-14D6-439E-A971-8812327E2CB5}" srcOrd="3" destOrd="0" presId="urn:microsoft.com/office/officeart/2017/3/layout/DropPinTimeline"/>
    <dgm:cxn modelId="{F3034B28-279D-49FE-8D23-3F95031E2100}" type="presParOf" srcId="{62286448-0289-4C8A-AA34-330EE63A9416}" destId="{37EF17AE-FC24-4DBB-AF79-77C9D1B47F2F}" srcOrd="4" destOrd="0" presId="urn:microsoft.com/office/officeart/2017/3/layout/DropPinTimeline"/>
    <dgm:cxn modelId="{17455CD8-A0B4-409C-B941-6792B4969663}" type="presParOf" srcId="{62286448-0289-4C8A-AA34-330EE63A9416}" destId="{68D897E9-B5A6-42CE-986C-939DBCF1E235}" srcOrd="5" destOrd="0" presId="urn:microsoft.com/office/officeart/2017/3/layout/DropPinTimeline"/>
    <dgm:cxn modelId="{D3B33D13-5A02-43D8-B542-4A0D104C268D}" type="presParOf" srcId="{A2EB3235-43EE-4595-94F8-7B1617E18EC7}" destId="{C78FFC45-AB90-4AD9-A1F2-31721D75D1BD}" srcOrd="1" destOrd="0" presId="urn:microsoft.com/office/officeart/2017/3/layout/DropPinTimeline"/>
    <dgm:cxn modelId="{1BE34C36-66DB-4350-AD07-C0E1AB963F80}" type="presParOf" srcId="{A2EB3235-43EE-4595-94F8-7B1617E18EC7}" destId="{948F9550-8548-4C6E-B401-A93ED7F45546}" srcOrd="2" destOrd="0" presId="urn:microsoft.com/office/officeart/2017/3/layout/DropPinTimeline"/>
    <dgm:cxn modelId="{F3CF6D14-A7B9-4BFB-9F21-0E3B9EA4B653}" type="presParOf" srcId="{948F9550-8548-4C6E-B401-A93ED7F45546}" destId="{53D6028A-74C8-4922-8E75-297080207F64}" srcOrd="0" destOrd="0" presId="urn:microsoft.com/office/officeart/2017/3/layout/DropPinTimeline"/>
    <dgm:cxn modelId="{35418AC5-2217-4EEF-9E35-F127EE58E07E}" type="presParOf" srcId="{948F9550-8548-4C6E-B401-A93ED7F45546}" destId="{38B0FF2D-6DAB-439D-9080-10D14FDE8CF8}" srcOrd="1" destOrd="0" presId="urn:microsoft.com/office/officeart/2017/3/layout/DropPinTimeline"/>
    <dgm:cxn modelId="{281929E5-E44D-4730-9C8A-697B16C15216}" type="presParOf" srcId="{38B0FF2D-6DAB-439D-9080-10D14FDE8CF8}" destId="{85881B2B-4A89-49D2-965C-43F882AC3EEE}" srcOrd="0" destOrd="0" presId="urn:microsoft.com/office/officeart/2017/3/layout/DropPinTimeline"/>
    <dgm:cxn modelId="{A200EBA2-E1A0-4949-B5EE-CB005BC3E4C0}" type="presParOf" srcId="{38B0FF2D-6DAB-439D-9080-10D14FDE8CF8}" destId="{F1495927-99EA-4185-85A8-73D165040FB3}" srcOrd="1" destOrd="0" presId="urn:microsoft.com/office/officeart/2017/3/layout/DropPinTimeline"/>
    <dgm:cxn modelId="{32EE47F7-C710-443C-A46A-5904877A718C}" type="presParOf" srcId="{948F9550-8548-4C6E-B401-A93ED7F45546}" destId="{D096253B-8890-42D4-BC00-860DB2C90F44}" srcOrd="2" destOrd="0" presId="urn:microsoft.com/office/officeart/2017/3/layout/DropPinTimeline"/>
    <dgm:cxn modelId="{2715A36E-1415-4DD2-BAAC-6D08DEFD631B}" type="presParOf" srcId="{948F9550-8548-4C6E-B401-A93ED7F45546}" destId="{3E30B66C-6741-4D3F-9E88-F76CCF6E60A4}" srcOrd="3" destOrd="0" presId="urn:microsoft.com/office/officeart/2017/3/layout/DropPinTimeline"/>
    <dgm:cxn modelId="{E2E8B57D-1B79-410C-ABC6-3D1423146F0F}" type="presParOf" srcId="{948F9550-8548-4C6E-B401-A93ED7F45546}" destId="{FF67F82D-0731-4BEE-9F12-61C36ABB2CFE}" srcOrd="4" destOrd="0" presId="urn:microsoft.com/office/officeart/2017/3/layout/DropPinTimeline"/>
    <dgm:cxn modelId="{5A5A09EA-E31D-4BD1-B779-BA99966B2957}" type="presParOf" srcId="{948F9550-8548-4C6E-B401-A93ED7F45546}" destId="{D67F79BD-36CC-4A4E-8E93-542466EDAB0F}" srcOrd="5" destOrd="0" presId="urn:microsoft.com/office/officeart/2017/3/layout/DropPinTimeline"/>
    <dgm:cxn modelId="{DABA7A63-9D72-4257-8FB8-355C23A1932C}" type="presParOf" srcId="{A2EB3235-43EE-4595-94F8-7B1617E18EC7}" destId="{805841AC-AD31-4885-88A5-70DC5BCD7772}" srcOrd="3" destOrd="0" presId="urn:microsoft.com/office/officeart/2017/3/layout/DropPinTimeline"/>
    <dgm:cxn modelId="{0BEF70D5-3CA2-47B7-8705-E7152CAF5FB3}" type="presParOf" srcId="{A2EB3235-43EE-4595-94F8-7B1617E18EC7}" destId="{BC15CB8D-0063-4AF2-9BC1-3120D07F5EDB}" srcOrd="4" destOrd="0" presId="urn:microsoft.com/office/officeart/2017/3/layout/DropPinTimeline"/>
    <dgm:cxn modelId="{E330842A-B0D5-43F5-BB73-C033EB15D540}" type="presParOf" srcId="{BC15CB8D-0063-4AF2-9BC1-3120D07F5EDB}" destId="{9C125D0A-306A-46CA-A084-7FB1B99A0963}" srcOrd="0" destOrd="0" presId="urn:microsoft.com/office/officeart/2017/3/layout/DropPinTimeline"/>
    <dgm:cxn modelId="{A9D1C10A-0BB5-4B30-99E1-A0E62D8A4B48}" type="presParOf" srcId="{BC15CB8D-0063-4AF2-9BC1-3120D07F5EDB}" destId="{C19A676D-6E7C-4930-B8C4-865585BC5772}" srcOrd="1" destOrd="0" presId="urn:microsoft.com/office/officeart/2017/3/layout/DropPinTimeline"/>
    <dgm:cxn modelId="{E96BBD90-2C44-4BC7-846B-E0D6D65E3EB0}" type="presParOf" srcId="{C19A676D-6E7C-4930-B8C4-865585BC5772}" destId="{88EB9F5A-D7AD-4355-8801-B78ABDC28399}" srcOrd="0" destOrd="0" presId="urn:microsoft.com/office/officeart/2017/3/layout/DropPinTimeline"/>
    <dgm:cxn modelId="{CAA5202D-E1F8-49C2-9E7C-379A86C5BABE}" type="presParOf" srcId="{C19A676D-6E7C-4930-B8C4-865585BC5772}" destId="{8ECFE570-B396-43A1-8723-5DFCD760E874}" srcOrd="1" destOrd="0" presId="urn:microsoft.com/office/officeart/2017/3/layout/DropPinTimeline"/>
    <dgm:cxn modelId="{55B3CFF8-3939-41CD-8370-7A6319C53BF0}" type="presParOf" srcId="{BC15CB8D-0063-4AF2-9BC1-3120D07F5EDB}" destId="{1AA4410D-CC5A-4049-AC66-801A1870D740}" srcOrd="2" destOrd="0" presId="urn:microsoft.com/office/officeart/2017/3/layout/DropPinTimeline"/>
    <dgm:cxn modelId="{D1D2861F-1E2F-4858-A18D-CAD4898B4678}" type="presParOf" srcId="{BC15CB8D-0063-4AF2-9BC1-3120D07F5EDB}" destId="{E7CC7F08-2A92-4E2C-9EE3-792BFB2EF34B}" srcOrd="3" destOrd="0" presId="urn:microsoft.com/office/officeart/2017/3/layout/DropPinTimeline"/>
    <dgm:cxn modelId="{9A8EA911-B487-4C56-916E-5236044331CF}" type="presParOf" srcId="{BC15CB8D-0063-4AF2-9BC1-3120D07F5EDB}" destId="{DB3333C8-A4A3-4739-9865-E2AF2B74DC0A}" srcOrd="4" destOrd="0" presId="urn:microsoft.com/office/officeart/2017/3/layout/DropPinTimeline"/>
    <dgm:cxn modelId="{27FED5FE-55A8-49EB-A22F-0BB581B0578F}" type="presParOf" srcId="{BC15CB8D-0063-4AF2-9BC1-3120D07F5EDB}" destId="{EA2AB695-ECAB-4368-B4D2-FBB004969FEA}" srcOrd="5" destOrd="0" presId="urn:microsoft.com/office/officeart/2017/3/layout/DropPinTimeline"/>
    <dgm:cxn modelId="{930B5B0C-D3FA-45FA-8A29-96A117D7FB4E}" type="presParOf" srcId="{A2EB3235-43EE-4595-94F8-7B1617E18EC7}" destId="{B83AB713-0464-4AFC-A5DA-624B8F7C069F}" srcOrd="5" destOrd="0" presId="urn:microsoft.com/office/officeart/2017/3/layout/DropPinTimeline"/>
    <dgm:cxn modelId="{F44EF209-E9F5-471E-A0CF-36FC6963D7F4}" type="presParOf" srcId="{A2EB3235-43EE-4595-94F8-7B1617E18EC7}" destId="{2A666356-2C58-46D5-A2CE-5065093A2BD7}" srcOrd="6" destOrd="0" presId="urn:microsoft.com/office/officeart/2017/3/layout/DropPinTimeline"/>
    <dgm:cxn modelId="{40041B2F-786B-4AA5-ABD5-A7142EB74577}" type="presParOf" srcId="{2A666356-2C58-46D5-A2CE-5065093A2BD7}" destId="{A579247C-DD23-4674-89D1-54838844BF91}" srcOrd="0" destOrd="0" presId="urn:microsoft.com/office/officeart/2017/3/layout/DropPinTimeline"/>
    <dgm:cxn modelId="{63721714-E45A-42B3-A708-BD8F7523E7AE}" type="presParOf" srcId="{2A666356-2C58-46D5-A2CE-5065093A2BD7}" destId="{F678FC78-92F1-4F81-89BB-7CED66BAFBE6}" srcOrd="1" destOrd="0" presId="urn:microsoft.com/office/officeart/2017/3/layout/DropPinTimeline"/>
    <dgm:cxn modelId="{B31CC554-FD6E-4890-AD04-3B99DF905D95}" type="presParOf" srcId="{F678FC78-92F1-4F81-89BB-7CED66BAFBE6}" destId="{16CAD599-B126-4006-A490-45BE6105E8C2}" srcOrd="0" destOrd="0" presId="urn:microsoft.com/office/officeart/2017/3/layout/DropPinTimeline"/>
    <dgm:cxn modelId="{CF35E809-DA87-4E22-9C06-FFBF3D6A51C4}" type="presParOf" srcId="{F678FC78-92F1-4F81-89BB-7CED66BAFBE6}" destId="{4C547809-33B2-42B9-B942-5352A797EFCE}" srcOrd="1" destOrd="0" presId="urn:microsoft.com/office/officeart/2017/3/layout/DropPinTimeline"/>
    <dgm:cxn modelId="{176AC823-50DA-4D24-987C-5FA4A31F695D}" type="presParOf" srcId="{2A666356-2C58-46D5-A2CE-5065093A2BD7}" destId="{1BD843BA-7F36-4A0C-A979-A725ACDBA60A}" srcOrd="2" destOrd="0" presId="urn:microsoft.com/office/officeart/2017/3/layout/DropPinTimeline"/>
    <dgm:cxn modelId="{1EF14E1A-59F9-4EF0-A840-C3D355225587}" type="presParOf" srcId="{2A666356-2C58-46D5-A2CE-5065093A2BD7}" destId="{25C67D27-CEC1-4238-94E0-C7A26B912556}" srcOrd="3" destOrd="0" presId="urn:microsoft.com/office/officeart/2017/3/layout/DropPinTimeline"/>
    <dgm:cxn modelId="{2B6C7779-9F82-4A50-89D8-FA590B729481}" type="presParOf" srcId="{2A666356-2C58-46D5-A2CE-5065093A2BD7}" destId="{214A71B1-61F4-4582-9E04-661E202E1565}" srcOrd="4" destOrd="0" presId="urn:microsoft.com/office/officeart/2017/3/layout/DropPinTimeline"/>
    <dgm:cxn modelId="{3FA1FF7E-9D9D-48B5-9982-348A8667DD7D}" type="presParOf" srcId="{2A666356-2C58-46D5-A2CE-5065093A2BD7}" destId="{B21ED537-1D8D-4CC1-9673-AE58F98E5E8A}" srcOrd="5" destOrd="0" presId="urn:microsoft.com/office/officeart/2017/3/layout/DropPinTimeline"/>
    <dgm:cxn modelId="{1C2C685C-F5B6-431F-92BF-84A4560A5831}" type="presParOf" srcId="{A2EB3235-43EE-4595-94F8-7B1617E18EC7}" destId="{34480C5E-3DC7-441B-981F-DA7ED588B4C6}" srcOrd="7" destOrd="0" presId="urn:microsoft.com/office/officeart/2017/3/layout/DropPinTimeline"/>
    <dgm:cxn modelId="{091E0F09-2167-4815-9612-22FF7E25CD55}" type="presParOf" srcId="{A2EB3235-43EE-4595-94F8-7B1617E18EC7}" destId="{DBE9D4A1-5BE0-4D7B-91BA-F5CB3773DCBB}" srcOrd="8" destOrd="0" presId="urn:microsoft.com/office/officeart/2017/3/layout/DropPinTimeline"/>
    <dgm:cxn modelId="{BD51A4A3-5D30-4117-BFDB-61569D2F1B8A}" type="presParOf" srcId="{DBE9D4A1-5BE0-4D7B-91BA-F5CB3773DCBB}" destId="{42A87967-A962-461A-8110-D51711C3BB84}" srcOrd="0" destOrd="0" presId="urn:microsoft.com/office/officeart/2017/3/layout/DropPinTimeline"/>
    <dgm:cxn modelId="{48C56D32-25D0-4202-A7F6-4714577CCD73}" type="presParOf" srcId="{DBE9D4A1-5BE0-4D7B-91BA-F5CB3773DCBB}" destId="{0F76BA93-586A-488A-A024-6FF132F2A731}" srcOrd="1" destOrd="0" presId="urn:microsoft.com/office/officeart/2017/3/layout/DropPinTimeline"/>
    <dgm:cxn modelId="{C7AAF880-0BF8-4176-AB85-F2D71722694C}" type="presParOf" srcId="{0F76BA93-586A-488A-A024-6FF132F2A731}" destId="{ED89A17D-D5BA-47E4-8877-1F9853A3E09A}" srcOrd="0" destOrd="0" presId="urn:microsoft.com/office/officeart/2017/3/layout/DropPinTimeline"/>
    <dgm:cxn modelId="{780CF715-997F-4FB8-84B9-771A54B1ED48}" type="presParOf" srcId="{0F76BA93-586A-488A-A024-6FF132F2A731}" destId="{4AE49B45-A92D-49CE-BA6C-F965897A6FC9}" srcOrd="1" destOrd="0" presId="urn:microsoft.com/office/officeart/2017/3/layout/DropPinTimeline"/>
    <dgm:cxn modelId="{85AE3061-6DB5-4336-A557-5BA42D33D6C2}" type="presParOf" srcId="{DBE9D4A1-5BE0-4D7B-91BA-F5CB3773DCBB}" destId="{9B1B091C-A84A-4D43-A80B-DDD24A23A025}" srcOrd="2" destOrd="0" presId="urn:microsoft.com/office/officeart/2017/3/layout/DropPinTimeline"/>
    <dgm:cxn modelId="{014232E7-8DD5-463A-8996-C68953601169}" type="presParOf" srcId="{DBE9D4A1-5BE0-4D7B-91BA-F5CB3773DCBB}" destId="{740CC75E-6650-41B6-967B-97E471FBB8D5}" srcOrd="3" destOrd="0" presId="urn:microsoft.com/office/officeart/2017/3/layout/DropPinTimeline"/>
    <dgm:cxn modelId="{D923C844-F887-4E00-8B6B-60FAAB037FFB}" type="presParOf" srcId="{DBE9D4A1-5BE0-4D7B-91BA-F5CB3773DCBB}" destId="{25A7B94A-AF01-4C0B-99F0-CBDBACFBCA39}" srcOrd="4" destOrd="0" presId="urn:microsoft.com/office/officeart/2017/3/layout/DropPinTimeline"/>
    <dgm:cxn modelId="{154DC94B-5FA6-4B99-AA92-80ED57C4BEB2}" type="presParOf" srcId="{DBE9D4A1-5BE0-4D7B-91BA-F5CB3773DCBB}" destId="{724DBA90-1657-4987-BE10-C2DA288D6957}" srcOrd="5" destOrd="0" presId="urn:microsoft.com/office/officeart/2017/3/layout/DropPinTimeline"/>
    <dgm:cxn modelId="{16D0895E-ECA9-435F-A33D-24692EA600ED}" type="presParOf" srcId="{A2EB3235-43EE-4595-94F8-7B1617E18EC7}" destId="{D85F8CEA-83FD-4041-B6C2-360AF9284A43}" srcOrd="9" destOrd="0" presId="urn:microsoft.com/office/officeart/2017/3/layout/DropPinTimeline"/>
    <dgm:cxn modelId="{8B76CB83-6971-4CC9-A40B-FD9EB4994C62}" type="presParOf" srcId="{A2EB3235-43EE-4595-94F8-7B1617E18EC7}" destId="{421DB9C2-258E-4946-B196-124756EAA1A5}" srcOrd="10" destOrd="0" presId="urn:microsoft.com/office/officeart/2017/3/layout/DropPinTimeline"/>
    <dgm:cxn modelId="{0428070F-ED93-44D3-B8D7-A5920DBA7C8A}" type="presParOf" srcId="{421DB9C2-258E-4946-B196-124756EAA1A5}" destId="{AFA81870-E1D5-4584-A268-DF5359030F5B}" srcOrd="0" destOrd="0" presId="urn:microsoft.com/office/officeart/2017/3/layout/DropPinTimeline"/>
    <dgm:cxn modelId="{59191DCD-8ECC-4E50-8A6B-7E4CAFFF6A9F}" type="presParOf" srcId="{421DB9C2-258E-4946-B196-124756EAA1A5}" destId="{BBEA4502-4C05-4642-B3BE-4AF6FDAF92C5}" srcOrd="1" destOrd="0" presId="urn:microsoft.com/office/officeart/2017/3/layout/DropPinTimeline"/>
    <dgm:cxn modelId="{2BD61393-3C4E-469D-9B2C-B0E225B700E8}" type="presParOf" srcId="{BBEA4502-4C05-4642-B3BE-4AF6FDAF92C5}" destId="{D1F9B967-5E56-4DCD-93ED-FF36F713E300}" srcOrd="0" destOrd="0" presId="urn:microsoft.com/office/officeart/2017/3/layout/DropPinTimeline"/>
    <dgm:cxn modelId="{0C964297-DEE7-453C-A771-F43A2EEE5111}" type="presParOf" srcId="{BBEA4502-4C05-4642-B3BE-4AF6FDAF92C5}" destId="{C25D5A18-5427-47D3-8ECF-90849EDD546B}" srcOrd="1" destOrd="0" presId="urn:microsoft.com/office/officeart/2017/3/layout/DropPinTimeline"/>
    <dgm:cxn modelId="{91D3E9FA-F06F-49F6-B382-B652BBE117A2}" type="presParOf" srcId="{421DB9C2-258E-4946-B196-124756EAA1A5}" destId="{BF96ABA1-C480-44AD-B667-AC7606F63E47}" srcOrd="2" destOrd="0" presId="urn:microsoft.com/office/officeart/2017/3/layout/DropPinTimeline"/>
    <dgm:cxn modelId="{2712E596-4FEF-49EC-B57C-051CCC94A1B6}" type="presParOf" srcId="{421DB9C2-258E-4946-B196-124756EAA1A5}" destId="{15E7C373-E93C-4D36-9292-C1FE08DFB3C1}" srcOrd="3" destOrd="0" presId="urn:microsoft.com/office/officeart/2017/3/layout/DropPinTimeline"/>
    <dgm:cxn modelId="{4E4A9728-CDF3-4E47-8286-C13862234808}" type="presParOf" srcId="{421DB9C2-258E-4946-B196-124756EAA1A5}" destId="{E416C16F-FA6E-46C4-893D-C561EAC0D520}" srcOrd="4" destOrd="0" presId="urn:microsoft.com/office/officeart/2017/3/layout/DropPinTimeline"/>
    <dgm:cxn modelId="{B84F72AE-42B6-4862-B483-B68E3C20C469}" type="presParOf" srcId="{421DB9C2-258E-4946-B196-124756EAA1A5}" destId="{CA1B7AC1-ECFF-48B0-AF2A-825ABC0ECCF1}" srcOrd="5" destOrd="0" presId="urn:microsoft.com/office/officeart/2017/3/layout/DropPinTimeline"/>
    <dgm:cxn modelId="{9A04D590-444C-4C37-8B7E-47D03EAEE260}" type="presParOf" srcId="{A2EB3235-43EE-4595-94F8-7B1617E18EC7}" destId="{16C95C04-3957-4741-AE0E-EAB908EE92A7}" srcOrd="11" destOrd="0" presId="urn:microsoft.com/office/officeart/2017/3/layout/DropPinTimeline"/>
    <dgm:cxn modelId="{30E85E55-F17A-4735-ADBF-00637E730109}" type="presParOf" srcId="{A2EB3235-43EE-4595-94F8-7B1617E18EC7}" destId="{F140453A-5E18-4066-A2E6-2EAA61F08C06}" srcOrd="12" destOrd="0" presId="urn:microsoft.com/office/officeart/2017/3/layout/DropPinTimeline"/>
    <dgm:cxn modelId="{630180BB-7394-4C43-A9EA-C7DFF8AAD5E3}" type="presParOf" srcId="{F140453A-5E18-4066-A2E6-2EAA61F08C06}" destId="{8333B3AE-8FB9-4499-B736-CDB446772E6E}" srcOrd="0" destOrd="0" presId="urn:microsoft.com/office/officeart/2017/3/layout/DropPinTimeline"/>
    <dgm:cxn modelId="{9672A146-8FC7-4B37-9D90-35AFC8C86507}" type="presParOf" srcId="{F140453A-5E18-4066-A2E6-2EAA61F08C06}" destId="{64F94A64-A8F4-44F4-AC21-5250BD14924E}" srcOrd="1" destOrd="0" presId="urn:microsoft.com/office/officeart/2017/3/layout/DropPinTimeline"/>
    <dgm:cxn modelId="{A590AA8E-2059-47DD-8079-3F5E397614EF}" type="presParOf" srcId="{64F94A64-A8F4-44F4-AC21-5250BD14924E}" destId="{C2D7F04B-9A42-474B-AA79-58703631DF7E}" srcOrd="0" destOrd="0" presId="urn:microsoft.com/office/officeart/2017/3/layout/DropPinTimeline"/>
    <dgm:cxn modelId="{93E48A30-56F3-42CF-B36F-12EBD5640182}" type="presParOf" srcId="{64F94A64-A8F4-44F4-AC21-5250BD14924E}" destId="{FA166787-2343-4B46-8E94-FAD92E808362}" srcOrd="1" destOrd="0" presId="urn:microsoft.com/office/officeart/2017/3/layout/DropPinTimeline"/>
    <dgm:cxn modelId="{F72F37BF-92A9-4298-B6CA-D322E6F01B7B}" type="presParOf" srcId="{F140453A-5E18-4066-A2E6-2EAA61F08C06}" destId="{70D7C2AB-75BE-4A43-ACAA-5DDF14253B23}" srcOrd="2" destOrd="0" presId="urn:microsoft.com/office/officeart/2017/3/layout/DropPinTimeline"/>
    <dgm:cxn modelId="{2E6730BC-AA1E-4F43-8213-03AB01BE26A6}" type="presParOf" srcId="{F140453A-5E18-4066-A2E6-2EAA61F08C06}" destId="{6C83F36C-1DB8-43B1-85ED-6FC94BC65913}" srcOrd="3" destOrd="0" presId="urn:microsoft.com/office/officeart/2017/3/layout/DropPinTimeline"/>
    <dgm:cxn modelId="{F0F13203-E390-40B7-9D14-D68387741353}" type="presParOf" srcId="{F140453A-5E18-4066-A2E6-2EAA61F08C06}" destId="{C60A0545-9C92-44BE-85B1-E4635F9BC863}" srcOrd="4" destOrd="0" presId="urn:microsoft.com/office/officeart/2017/3/layout/DropPinTimeline"/>
    <dgm:cxn modelId="{3600073B-E87C-4C07-A835-8A89DDDB029A}" type="presParOf" srcId="{F140453A-5E18-4066-A2E6-2EAA61F08C06}" destId="{BA984023-F84E-4434-A857-BAFFC26AFC7E}" srcOrd="5" destOrd="0" presId="urn:microsoft.com/office/officeart/2017/3/layout/DropPinTimelin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3E5DB6-06A9-4210-88A7-3AA7665778AB}">
      <dsp:nvSpPr>
        <dsp:cNvPr id="0" name=""/>
        <dsp:cNvSpPr/>
      </dsp:nvSpPr>
      <dsp:spPr>
        <a:xfrm>
          <a:off x="0" y="3074893"/>
          <a:ext cx="8755837" cy="0"/>
        </a:xfrm>
        <a:prstGeom prst="lin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8C635F-0AB0-4EEA-B0F6-7711B7EB93A4}">
      <dsp:nvSpPr>
        <dsp:cNvPr id="0" name=""/>
        <dsp:cNvSpPr/>
      </dsp:nvSpPr>
      <dsp:spPr>
        <a:xfrm rot="8100000">
          <a:off x="91307" y="733097"/>
          <a:ext cx="403340" cy="403340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9F709F-F9E4-447A-8463-906A5796ED3C}">
      <dsp:nvSpPr>
        <dsp:cNvPr id="0" name=""/>
        <dsp:cNvSpPr/>
      </dsp:nvSpPr>
      <dsp:spPr>
        <a:xfrm>
          <a:off x="136115" y="777904"/>
          <a:ext cx="313725" cy="313725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262A75-275F-4565-ACB8-77EBF18295F7}">
      <dsp:nvSpPr>
        <dsp:cNvPr id="0" name=""/>
        <dsp:cNvSpPr/>
      </dsp:nvSpPr>
      <dsp:spPr>
        <a:xfrm>
          <a:off x="578183" y="1254556"/>
          <a:ext cx="1625489" cy="18203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14300" rIns="114300" bIns="17145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bg2">
                  <a:lumMod val="10000"/>
                </a:schemeClr>
              </a:solidFill>
              <a:latin typeface="Praxis LT Pro Light"/>
            </a:rPr>
            <a:t>(by Half Term)</a:t>
          </a:r>
          <a:endParaRPr lang="en-GB" sz="1800" kern="1200" dirty="0"/>
        </a:p>
      </dsp:txBody>
      <dsp:txXfrm>
        <a:off x="578183" y="1254556"/>
        <a:ext cx="1625489" cy="1820336"/>
      </dsp:txXfrm>
    </dsp:sp>
    <dsp:sp modelId="{FE1E44F9-14D6-439E-A971-8812327E2CB5}">
      <dsp:nvSpPr>
        <dsp:cNvPr id="0" name=""/>
        <dsp:cNvSpPr/>
      </dsp:nvSpPr>
      <dsp:spPr>
        <a:xfrm>
          <a:off x="578183" y="614978"/>
          <a:ext cx="1625489" cy="6395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000" b="1" kern="1200">
              <a:solidFill>
                <a:schemeClr val="bg2">
                  <a:lumMod val="10000"/>
                </a:schemeClr>
              </a:solidFill>
              <a:latin typeface="Praxis LT Pro Light"/>
            </a:rPr>
            <a:t>T1 check-in </a:t>
          </a:r>
        </a:p>
      </dsp:txBody>
      <dsp:txXfrm>
        <a:off x="578183" y="614978"/>
        <a:ext cx="1625489" cy="639577"/>
      </dsp:txXfrm>
    </dsp:sp>
    <dsp:sp modelId="{37EF17AE-FC24-4DBB-AF79-77C9D1B47F2F}">
      <dsp:nvSpPr>
        <dsp:cNvPr id="0" name=""/>
        <dsp:cNvSpPr/>
      </dsp:nvSpPr>
      <dsp:spPr>
        <a:xfrm>
          <a:off x="292978" y="1254556"/>
          <a:ext cx="0" cy="1820336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53DD44-C5D0-4147-BD02-7924BC79B9BB}">
      <dsp:nvSpPr>
        <dsp:cNvPr id="0" name=""/>
        <dsp:cNvSpPr/>
      </dsp:nvSpPr>
      <dsp:spPr>
        <a:xfrm>
          <a:off x="276225" y="3017331"/>
          <a:ext cx="102673" cy="11512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5881B2B-4A89-49D2-965C-43F882AC3EEE}">
      <dsp:nvSpPr>
        <dsp:cNvPr id="0" name=""/>
        <dsp:cNvSpPr/>
      </dsp:nvSpPr>
      <dsp:spPr>
        <a:xfrm rot="18900000">
          <a:off x="1182039" y="5013349"/>
          <a:ext cx="403340" cy="403340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1495927-99EA-4185-85A8-73D165040FB3}">
      <dsp:nvSpPr>
        <dsp:cNvPr id="0" name=""/>
        <dsp:cNvSpPr/>
      </dsp:nvSpPr>
      <dsp:spPr>
        <a:xfrm>
          <a:off x="1226847" y="5058156"/>
          <a:ext cx="313725" cy="313725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096253B-8890-42D4-BC00-860DB2C90F44}">
      <dsp:nvSpPr>
        <dsp:cNvPr id="0" name=""/>
        <dsp:cNvSpPr/>
      </dsp:nvSpPr>
      <dsp:spPr>
        <a:xfrm>
          <a:off x="1668915" y="3074893"/>
          <a:ext cx="1625489" cy="18203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875" rIns="0" bIns="95250" numCol="1" spcCol="1270" anchor="b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0" kern="1200" dirty="0">
              <a:solidFill>
                <a:schemeClr val="bg2">
                  <a:lumMod val="10000"/>
                </a:schemeClr>
              </a:solidFill>
              <a:latin typeface="Praxis LT Pro Light"/>
            </a:rPr>
            <a:t>(</a:t>
          </a:r>
          <a:r>
            <a:rPr lang="en-GB" sz="1800" b="0" kern="1200" dirty="0">
              <a:solidFill>
                <a:schemeClr val="bg2">
                  <a:lumMod val="10000"/>
                </a:schemeClr>
              </a:solidFill>
              <a:latin typeface="Praxis LT Pro Light"/>
            </a:rPr>
            <a:t>on-going</a:t>
          </a:r>
          <a:r>
            <a:rPr lang="en-GB" sz="1500" b="0" kern="1200" dirty="0">
              <a:solidFill>
                <a:schemeClr val="bg2">
                  <a:lumMod val="10000"/>
                </a:schemeClr>
              </a:solidFill>
              <a:latin typeface="Praxis LT Pro Light"/>
            </a:rPr>
            <a:t>)</a:t>
          </a:r>
          <a:endParaRPr lang="en-GB" sz="1500" kern="1200" dirty="0"/>
        </a:p>
      </dsp:txBody>
      <dsp:txXfrm>
        <a:off x="1668915" y="3074893"/>
        <a:ext cx="1625489" cy="1820336"/>
      </dsp:txXfrm>
    </dsp:sp>
    <dsp:sp modelId="{3E30B66C-6741-4D3F-9E88-F76CCF6E60A4}">
      <dsp:nvSpPr>
        <dsp:cNvPr id="0" name=""/>
        <dsp:cNvSpPr/>
      </dsp:nvSpPr>
      <dsp:spPr>
        <a:xfrm>
          <a:off x="1668915" y="4895230"/>
          <a:ext cx="1625489" cy="6395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000" b="0" kern="1200" dirty="0">
              <a:solidFill>
                <a:schemeClr val="bg2">
                  <a:lumMod val="10000"/>
                </a:schemeClr>
              </a:solidFill>
              <a:latin typeface="Praxis LT Pro Light"/>
            </a:rPr>
            <a:t>Subject assessments </a:t>
          </a:r>
        </a:p>
      </dsp:txBody>
      <dsp:txXfrm>
        <a:off x="1668915" y="4895230"/>
        <a:ext cx="1625489" cy="639577"/>
      </dsp:txXfrm>
    </dsp:sp>
    <dsp:sp modelId="{FF67F82D-0731-4BEE-9F12-61C36ABB2CFE}">
      <dsp:nvSpPr>
        <dsp:cNvPr id="0" name=""/>
        <dsp:cNvSpPr/>
      </dsp:nvSpPr>
      <dsp:spPr>
        <a:xfrm>
          <a:off x="1383710" y="3074893"/>
          <a:ext cx="0" cy="1820336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D6028A-74C8-4922-8E75-297080207F64}">
      <dsp:nvSpPr>
        <dsp:cNvPr id="0" name=""/>
        <dsp:cNvSpPr/>
      </dsp:nvSpPr>
      <dsp:spPr>
        <a:xfrm>
          <a:off x="1366957" y="3017331"/>
          <a:ext cx="102673" cy="11512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EB9F5A-D7AD-4355-8801-B78ABDC28399}">
      <dsp:nvSpPr>
        <dsp:cNvPr id="0" name=""/>
        <dsp:cNvSpPr/>
      </dsp:nvSpPr>
      <dsp:spPr>
        <a:xfrm rot="8100000">
          <a:off x="2272771" y="733097"/>
          <a:ext cx="403340" cy="403340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CFE570-B396-43A1-8723-5DFCD760E874}">
      <dsp:nvSpPr>
        <dsp:cNvPr id="0" name=""/>
        <dsp:cNvSpPr/>
      </dsp:nvSpPr>
      <dsp:spPr>
        <a:xfrm>
          <a:off x="2317579" y="777904"/>
          <a:ext cx="313725" cy="313725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A4410D-CC5A-4049-AC66-801A1870D740}">
      <dsp:nvSpPr>
        <dsp:cNvPr id="0" name=""/>
        <dsp:cNvSpPr/>
      </dsp:nvSpPr>
      <dsp:spPr>
        <a:xfrm>
          <a:off x="2759646" y="1254556"/>
          <a:ext cx="1625489" cy="18203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14300" rIns="114300" bIns="17145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chemeClr val="bg2">
                  <a:lumMod val="10000"/>
                </a:schemeClr>
              </a:solidFill>
              <a:latin typeface="Praxis LT Pro Light"/>
            </a:rPr>
            <a:t>(April/May 2026)</a:t>
          </a:r>
          <a:endParaRPr lang="en-GB" sz="1800" kern="1200" dirty="0"/>
        </a:p>
      </dsp:txBody>
      <dsp:txXfrm>
        <a:off x="2759646" y="1254556"/>
        <a:ext cx="1625489" cy="1820336"/>
      </dsp:txXfrm>
    </dsp:sp>
    <dsp:sp modelId="{E7CC7F08-2A92-4E2C-9EE3-792BFB2EF34B}">
      <dsp:nvSpPr>
        <dsp:cNvPr id="0" name=""/>
        <dsp:cNvSpPr/>
      </dsp:nvSpPr>
      <dsp:spPr>
        <a:xfrm>
          <a:off x="2759646" y="614978"/>
          <a:ext cx="1625489" cy="6395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000" b="1" kern="1200">
              <a:solidFill>
                <a:schemeClr val="bg2">
                  <a:lumMod val="10000"/>
                </a:schemeClr>
              </a:solidFill>
              <a:latin typeface="Praxis LT Pro Light"/>
            </a:rPr>
            <a:t>Mock Exams </a:t>
          </a:r>
        </a:p>
      </dsp:txBody>
      <dsp:txXfrm>
        <a:off x="2759646" y="614978"/>
        <a:ext cx="1625489" cy="639577"/>
      </dsp:txXfrm>
    </dsp:sp>
    <dsp:sp modelId="{DB3333C8-A4A3-4739-9865-E2AF2B74DC0A}">
      <dsp:nvSpPr>
        <dsp:cNvPr id="0" name=""/>
        <dsp:cNvSpPr/>
      </dsp:nvSpPr>
      <dsp:spPr>
        <a:xfrm>
          <a:off x="2474441" y="1254556"/>
          <a:ext cx="0" cy="1820336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C125D0A-306A-46CA-A084-7FB1B99A0963}">
      <dsp:nvSpPr>
        <dsp:cNvPr id="0" name=""/>
        <dsp:cNvSpPr/>
      </dsp:nvSpPr>
      <dsp:spPr>
        <a:xfrm>
          <a:off x="2457688" y="3017331"/>
          <a:ext cx="102673" cy="11512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CAD599-B126-4006-A490-45BE6105E8C2}">
      <dsp:nvSpPr>
        <dsp:cNvPr id="0" name=""/>
        <dsp:cNvSpPr/>
      </dsp:nvSpPr>
      <dsp:spPr>
        <a:xfrm rot="18900000">
          <a:off x="3363503" y="5013349"/>
          <a:ext cx="403340" cy="403340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547809-33B2-42B9-B942-5352A797EFCE}">
      <dsp:nvSpPr>
        <dsp:cNvPr id="0" name=""/>
        <dsp:cNvSpPr/>
      </dsp:nvSpPr>
      <dsp:spPr>
        <a:xfrm>
          <a:off x="3408310" y="5058156"/>
          <a:ext cx="313725" cy="313725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D843BA-7F36-4A0C-A979-A725ACDBA60A}">
      <dsp:nvSpPr>
        <dsp:cNvPr id="0" name=""/>
        <dsp:cNvSpPr/>
      </dsp:nvSpPr>
      <dsp:spPr>
        <a:xfrm>
          <a:off x="3850378" y="3074893"/>
          <a:ext cx="1625489" cy="18203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875" rIns="0" bIns="95250" numCol="1" spcCol="1270" anchor="b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0" kern="1200" dirty="0">
              <a:solidFill>
                <a:schemeClr val="bg2">
                  <a:lumMod val="10000"/>
                </a:schemeClr>
              </a:solidFill>
              <a:latin typeface="Praxis LT Pro Light"/>
            </a:rPr>
            <a:t>(</a:t>
          </a:r>
          <a:r>
            <a:rPr lang="en-GB" sz="1800" b="0" kern="1200" dirty="0">
              <a:solidFill>
                <a:schemeClr val="bg2">
                  <a:lumMod val="10000"/>
                </a:schemeClr>
              </a:solidFill>
              <a:latin typeface="Praxis LT Pro Light"/>
            </a:rPr>
            <a:t>on-going</a:t>
          </a:r>
          <a:r>
            <a:rPr lang="en-GB" sz="1500" b="0" kern="1200" dirty="0">
              <a:solidFill>
                <a:schemeClr val="bg2">
                  <a:lumMod val="10000"/>
                </a:schemeClr>
              </a:solidFill>
              <a:latin typeface="Praxis LT Pro Light"/>
            </a:rPr>
            <a:t>)</a:t>
          </a:r>
          <a:endParaRPr lang="en-GB" sz="1500" kern="1200" dirty="0"/>
        </a:p>
      </dsp:txBody>
      <dsp:txXfrm>
        <a:off x="3850378" y="3074893"/>
        <a:ext cx="1625489" cy="1820336"/>
      </dsp:txXfrm>
    </dsp:sp>
    <dsp:sp modelId="{25C67D27-CEC1-4238-94E0-C7A26B912556}">
      <dsp:nvSpPr>
        <dsp:cNvPr id="0" name=""/>
        <dsp:cNvSpPr/>
      </dsp:nvSpPr>
      <dsp:spPr>
        <a:xfrm>
          <a:off x="3850378" y="4895230"/>
          <a:ext cx="1625489" cy="6395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000" b="0" kern="1200">
              <a:solidFill>
                <a:schemeClr val="bg2">
                  <a:lumMod val="10000"/>
                </a:schemeClr>
              </a:solidFill>
              <a:latin typeface="Praxis LT Pro Light"/>
            </a:rPr>
            <a:t>Subject assessments</a:t>
          </a:r>
        </a:p>
      </dsp:txBody>
      <dsp:txXfrm>
        <a:off x="3850378" y="4895230"/>
        <a:ext cx="1625489" cy="639577"/>
      </dsp:txXfrm>
    </dsp:sp>
    <dsp:sp modelId="{214A71B1-61F4-4582-9E04-661E202E1565}">
      <dsp:nvSpPr>
        <dsp:cNvPr id="0" name=""/>
        <dsp:cNvSpPr/>
      </dsp:nvSpPr>
      <dsp:spPr>
        <a:xfrm>
          <a:off x="3565173" y="3074893"/>
          <a:ext cx="0" cy="1820336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79247C-DD23-4674-89D1-54838844BF91}">
      <dsp:nvSpPr>
        <dsp:cNvPr id="0" name=""/>
        <dsp:cNvSpPr/>
      </dsp:nvSpPr>
      <dsp:spPr>
        <a:xfrm>
          <a:off x="3548420" y="3017331"/>
          <a:ext cx="102673" cy="11512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89A17D-D5BA-47E4-8877-1F9853A3E09A}">
      <dsp:nvSpPr>
        <dsp:cNvPr id="0" name=""/>
        <dsp:cNvSpPr/>
      </dsp:nvSpPr>
      <dsp:spPr>
        <a:xfrm rot="8100000">
          <a:off x="4454235" y="733097"/>
          <a:ext cx="403340" cy="403340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E49B45-A92D-49CE-BA6C-F965897A6FC9}">
      <dsp:nvSpPr>
        <dsp:cNvPr id="0" name=""/>
        <dsp:cNvSpPr/>
      </dsp:nvSpPr>
      <dsp:spPr>
        <a:xfrm>
          <a:off x="4499042" y="777904"/>
          <a:ext cx="313725" cy="313725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1B091C-A84A-4D43-A80B-DDD24A23A025}">
      <dsp:nvSpPr>
        <dsp:cNvPr id="0" name=""/>
        <dsp:cNvSpPr/>
      </dsp:nvSpPr>
      <dsp:spPr>
        <a:xfrm>
          <a:off x="4941110" y="1254556"/>
          <a:ext cx="1625489" cy="18203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14300" rIns="114300" bIns="17145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chemeClr val="bg2">
                  <a:lumMod val="10000"/>
                </a:schemeClr>
              </a:solidFill>
              <a:latin typeface="Praxis LT Pro Light"/>
            </a:rPr>
            <a:t>(January 2026</a:t>
          </a:r>
          <a:r>
            <a:rPr lang="en-GB" sz="1500" b="0" kern="1200" dirty="0">
              <a:solidFill>
                <a:schemeClr val="bg2">
                  <a:lumMod val="10000"/>
                </a:schemeClr>
              </a:solidFill>
              <a:latin typeface="Praxis LT Pro Light"/>
            </a:rPr>
            <a:t>)</a:t>
          </a:r>
          <a:endParaRPr lang="en-GB" sz="1500" b="0" kern="1200" dirty="0"/>
        </a:p>
      </dsp:txBody>
      <dsp:txXfrm>
        <a:off x="4941110" y="1254556"/>
        <a:ext cx="1625489" cy="1820336"/>
      </dsp:txXfrm>
    </dsp:sp>
    <dsp:sp modelId="{740CC75E-6650-41B6-967B-97E471FBB8D5}">
      <dsp:nvSpPr>
        <dsp:cNvPr id="0" name=""/>
        <dsp:cNvSpPr/>
      </dsp:nvSpPr>
      <dsp:spPr>
        <a:xfrm>
          <a:off x="4941110" y="614978"/>
          <a:ext cx="1625489" cy="6395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000" b="1" kern="1200">
              <a:solidFill>
                <a:schemeClr val="bg2">
                  <a:lumMod val="10000"/>
                </a:schemeClr>
              </a:solidFill>
              <a:latin typeface="Praxis LT Pro Light"/>
            </a:rPr>
            <a:t>Mock Exams </a:t>
          </a:r>
        </a:p>
      </dsp:txBody>
      <dsp:txXfrm>
        <a:off x="4941110" y="614978"/>
        <a:ext cx="1625489" cy="639577"/>
      </dsp:txXfrm>
    </dsp:sp>
    <dsp:sp modelId="{25A7B94A-AF01-4C0B-99F0-CBDBACFBCA39}">
      <dsp:nvSpPr>
        <dsp:cNvPr id="0" name=""/>
        <dsp:cNvSpPr/>
      </dsp:nvSpPr>
      <dsp:spPr>
        <a:xfrm>
          <a:off x="4655905" y="1254556"/>
          <a:ext cx="0" cy="1820336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A87967-A962-461A-8110-D51711C3BB84}">
      <dsp:nvSpPr>
        <dsp:cNvPr id="0" name=""/>
        <dsp:cNvSpPr/>
      </dsp:nvSpPr>
      <dsp:spPr>
        <a:xfrm>
          <a:off x="4639152" y="3017331"/>
          <a:ext cx="102673" cy="11512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F9B967-5E56-4DCD-93ED-FF36F713E300}">
      <dsp:nvSpPr>
        <dsp:cNvPr id="0" name=""/>
        <dsp:cNvSpPr/>
      </dsp:nvSpPr>
      <dsp:spPr>
        <a:xfrm rot="18900000">
          <a:off x="5544966" y="5013349"/>
          <a:ext cx="403340" cy="403340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5D5A18-5427-47D3-8ECF-90849EDD546B}">
      <dsp:nvSpPr>
        <dsp:cNvPr id="0" name=""/>
        <dsp:cNvSpPr/>
      </dsp:nvSpPr>
      <dsp:spPr>
        <a:xfrm>
          <a:off x="5589774" y="5058156"/>
          <a:ext cx="313725" cy="313725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96ABA1-C480-44AD-B667-AC7606F63E47}">
      <dsp:nvSpPr>
        <dsp:cNvPr id="0" name=""/>
        <dsp:cNvSpPr/>
      </dsp:nvSpPr>
      <dsp:spPr>
        <a:xfrm>
          <a:off x="6031842" y="3074893"/>
          <a:ext cx="1625489" cy="18203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875" rIns="0" bIns="95250" numCol="1" spcCol="1270" anchor="b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b="0" kern="1200" dirty="0">
              <a:solidFill>
                <a:schemeClr val="bg2">
                  <a:lumMod val="10000"/>
                </a:schemeClr>
              </a:solidFill>
              <a:latin typeface="Praxis LT Pro Light"/>
            </a:rPr>
            <a:t>(</a:t>
          </a:r>
          <a:r>
            <a:rPr lang="en-GB" sz="1800" b="0" kern="1200" dirty="0">
              <a:solidFill>
                <a:schemeClr val="bg2">
                  <a:lumMod val="10000"/>
                </a:schemeClr>
              </a:solidFill>
              <a:latin typeface="Praxis LT Pro Light"/>
            </a:rPr>
            <a:t>on-going</a:t>
          </a:r>
          <a:r>
            <a:rPr lang="en-GB" sz="1500" b="0" kern="1200" dirty="0">
              <a:solidFill>
                <a:schemeClr val="bg2">
                  <a:lumMod val="10000"/>
                </a:schemeClr>
              </a:solidFill>
              <a:latin typeface="Praxis LT Pro Light"/>
            </a:rPr>
            <a:t>)</a:t>
          </a:r>
          <a:endParaRPr lang="en-GB" sz="1500" kern="1200" dirty="0"/>
        </a:p>
      </dsp:txBody>
      <dsp:txXfrm>
        <a:off x="6031842" y="3074893"/>
        <a:ext cx="1625489" cy="1820336"/>
      </dsp:txXfrm>
    </dsp:sp>
    <dsp:sp modelId="{15E7C373-E93C-4D36-9292-C1FE08DFB3C1}">
      <dsp:nvSpPr>
        <dsp:cNvPr id="0" name=""/>
        <dsp:cNvSpPr/>
      </dsp:nvSpPr>
      <dsp:spPr>
        <a:xfrm>
          <a:off x="6031842" y="4895230"/>
          <a:ext cx="1625489" cy="6395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000" b="0" kern="1200">
              <a:solidFill>
                <a:schemeClr val="bg2">
                  <a:lumMod val="10000"/>
                </a:schemeClr>
              </a:solidFill>
              <a:latin typeface="Praxis LT Pro Light"/>
            </a:rPr>
            <a:t>Subject assessments </a:t>
          </a:r>
        </a:p>
      </dsp:txBody>
      <dsp:txXfrm>
        <a:off x="6031842" y="4895230"/>
        <a:ext cx="1625489" cy="639577"/>
      </dsp:txXfrm>
    </dsp:sp>
    <dsp:sp modelId="{E416C16F-FA6E-46C4-893D-C561EAC0D520}">
      <dsp:nvSpPr>
        <dsp:cNvPr id="0" name=""/>
        <dsp:cNvSpPr/>
      </dsp:nvSpPr>
      <dsp:spPr>
        <a:xfrm>
          <a:off x="5746637" y="3074893"/>
          <a:ext cx="0" cy="1820336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A81870-E1D5-4584-A268-DF5359030F5B}">
      <dsp:nvSpPr>
        <dsp:cNvPr id="0" name=""/>
        <dsp:cNvSpPr/>
      </dsp:nvSpPr>
      <dsp:spPr>
        <a:xfrm>
          <a:off x="5729884" y="3017331"/>
          <a:ext cx="102673" cy="11512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D7F04B-9A42-474B-AA79-58703631DF7E}">
      <dsp:nvSpPr>
        <dsp:cNvPr id="0" name=""/>
        <dsp:cNvSpPr/>
      </dsp:nvSpPr>
      <dsp:spPr>
        <a:xfrm rot="8100000">
          <a:off x="6635698" y="733097"/>
          <a:ext cx="403340" cy="403340"/>
        </a:xfrm>
        <a:prstGeom prst="teardrop">
          <a:avLst>
            <a:gd name="adj" fmla="val 11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166787-2343-4B46-8E94-FAD92E808362}">
      <dsp:nvSpPr>
        <dsp:cNvPr id="0" name=""/>
        <dsp:cNvSpPr/>
      </dsp:nvSpPr>
      <dsp:spPr>
        <a:xfrm>
          <a:off x="6680506" y="777904"/>
          <a:ext cx="313725" cy="313725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D7C2AB-75BE-4A43-ACAA-5DDF14253B23}">
      <dsp:nvSpPr>
        <dsp:cNvPr id="0" name=""/>
        <dsp:cNvSpPr/>
      </dsp:nvSpPr>
      <dsp:spPr>
        <a:xfrm>
          <a:off x="7122573" y="1254556"/>
          <a:ext cx="1625489" cy="18203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14300" rIns="114300" bIns="171450" numCol="1" spcCol="1270" anchor="t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0" kern="1200" dirty="0">
              <a:solidFill>
                <a:schemeClr val="bg2">
                  <a:lumMod val="10000"/>
                </a:schemeClr>
              </a:solidFill>
              <a:latin typeface="Praxis LT Pro Light"/>
            </a:rPr>
            <a:t>(Summer 2026)</a:t>
          </a:r>
          <a:endParaRPr lang="en-GB" sz="1800" kern="1200" dirty="0"/>
        </a:p>
      </dsp:txBody>
      <dsp:txXfrm>
        <a:off x="7122573" y="1254556"/>
        <a:ext cx="1625489" cy="1820336"/>
      </dsp:txXfrm>
    </dsp:sp>
    <dsp:sp modelId="{6C83F36C-1DB8-43B1-85ED-6FC94BC65913}">
      <dsp:nvSpPr>
        <dsp:cNvPr id="0" name=""/>
        <dsp:cNvSpPr/>
      </dsp:nvSpPr>
      <dsp:spPr>
        <a:xfrm>
          <a:off x="7122573" y="614978"/>
          <a:ext cx="1625489" cy="6395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GB" sz="2000" b="1" kern="1200">
              <a:solidFill>
                <a:schemeClr val="bg2">
                  <a:lumMod val="10000"/>
                </a:schemeClr>
              </a:solidFill>
              <a:latin typeface="Praxis LT Pro Light"/>
            </a:rPr>
            <a:t>Final Exams </a:t>
          </a:r>
        </a:p>
      </dsp:txBody>
      <dsp:txXfrm>
        <a:off x="7122573" y="614978"/>
        <a:ext cx="1625489" cy="639577"/>
      </dsp:txXfrm>
    </dsp:sp>
    <dsp:sp modelId="{C60A0545-9C92-44BE-85B1-E4635F9BC863}">
      <dsp:nvSpPr>
        <dsp:cNvPr id="0" name=""/>
        <dsp:cNvSpPr/>
      </dsp:nvSpPr>
      <dsp:spPr>
        <a:xfrm>
          <a:off x="6837368" y="1254556"/>
          <a:ext cx="0" cy="1820336"/>
        </a:xfrm>
        <a:prstGeom prst="line">
          <a:avLst/>
        </a:pr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33B3AE-8FB9-4499-B736-CDB446772E6E}">
      <dsp:nvSpPr>
        <dsp:cNvPr id="0" name=""/>
        <dsp:cNvSpPr/>
      </dsp:nvSpPr>
      <dsp:spPr>
        <a:xfrm>
          <a:off x="6820616" y="3017331"/>
          <a:ext cx="102673" cy="11512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7/3/layout/DropPinTimeline">
  <dgm:title val="Drop Pin Timeline"/>
  <dgm:desc val="Use to show a list of events in chronological order. An invisible box next to the pin contains the date and the description is immediately below. It can display a medium amount of text and medium length date format.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">
    <dgm:varLst>
      <dgm:chMax/>
      <dgm:chPref/>
      <dgm:animLvl val="lvl"/>
    </dgm:varLst>
    <dgm:alg type="composite"/>
    <dgm:shape xmlns:r="http://schemas.openxmlformats.org/officeDocument/2006/relationships" r:blip="">
      <dgm:adjLst/>
    </dgm:shape>
    <dgm:constrLst>
      <dgm:constr type="w" for="ch" forName="divider" refType="w"/>
      <dgm:constr type="h" for="ch" forName="divider"/>
      <dgm:constr type="ctrY" for="ch" forName="divider" refType="h" fact="0.5"/>
      <dgm:constr type="l" for="ch" forName="divider"/>
      <dgm:constr type="w" for="ch" forName="nodes" refType="w"/>
      <dgm:constr type="h" for="ch" forName="nodes" refType="h" fact="0.8"/>
      <dgm:constr type="ctrY" for="ch" forName="nodes" refType="h" fact="0.5"/>
    </dgm:constrLst>
    <dgm:layoutNode name="divider" styleLbl="fgAcc1">
      <dgm:alg type="sp"/>
      <dgm:choose name="ArrowShape">
        <dgm:if name="ArrowShapeLTR" func="var" arg="dir" op="equ" val="norm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 w="19050">
                    <a:solidFill>
                      <a:srgbClr val="000000"/>
                    </a:solidFill>
                    <a:tailEnd type="triangle" w="lg" len="lg"/>
                  </a:ln>
                </dgm1612:spPr>
              </a:ext>
            </dgm:extLst>
          </dgm:shape>
        </dgm:if>
        <dgm:else name="ArrowShapeRTL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>
                  <a:ln>
                    <a:solidFill>
                      <a:srgbClr val="000000"/>
                    </a:solidFill>
                    <a:headEnd type="triangle" w="lg" len="lg"/>
                  </a:ln>
                </dgm1612:spPr>
              </a:ext>
            </dgm:extLst>
          </dgm:shape>
        </dgm:else>
      </dgm:choose>
      <dgm:presOf/>
      <dgm:constrLst/>
      <dgm:ruleLst/>
    </dgm:layoutNode>
    <dgm:layoutNode name="nodes">
      <dgm:varLst>
        <dgm:chMax/>
        <dgm:chPref/>
        <dgm:animLvl val="lvl"/>
      </dgm:varLst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constrLst>
        <dgm:constr type="primFontSz" for="des" forName="L1TextContainer" val="20"/>
        <dgm:constr type="primFontSz" for="des" forName="L2TextContainer" refType="primFontSz" refFor="des" refForName="L1TextContainer" op="equ" fact="0.75"/>
        <dgm:constr type="w" for="ch" forName="composite" refType="w"/>
        <dgm:constr type="h" for="ch" forName="composite" refType="h"/>
        <dgm:constr type="w" for="ch" forName="spaceBetweenRectangles" refType="w" refFor="ch" refForName="composite" fact="-0.5"/>
        <dgm:constr type="w" for="ch" ptType="sibTrans" op="equ"/>
        <dgm:constr type="primFontSz" for="des" forName="L1TextContainer" op="equ"/>
        <dgm:constr type="primFontSz" for="des" forName="L2TextContainer" op="equ"/>
        <dgm:constr type="primFontSz" for="des" forName="L1TextContainer1" val="20"/>
        <dgm:constr type="primFontSz" for="des" forName="L2TextContainer1" refType="primFontSz" refFor="des" refForName="L1TextContainer1" op="equ" fact="0.75"/>
        <dgm:constr type="w" for="ch" forName="composite1" refType="w"/>
        <dgm:constr type="h" for="ch" forName="composite1" refType="h"/>
        <dgm:constr type="w" for="ch" forName="spaceBetweenRectangles1" refType="w" refFor="ch" refForName="composite1" fact="0.28"/>
        <dgm:constr type="primFontSz" for="des" forName="L1TextContainer1" op="equ"/>
        <dgm:constr type="primFontSz" for="des" forName="L2TextContainer1" op="equ"/>
      </dgm:constrLst>
      <dgm:choose name="LayoutBasedOnCountOfNodes">
        <dgm:if name="LessThanOrEqualToTwoNodes" axis="ch" ptType="node" func="cnt" op="lte" val="2">
          <dgm:forEach name="nodesForEach1" axis="ch" ptType="node">
            <dgm:layoutNode name="composite1">
              <dgm:alg type="composite"/>
              <dgm:shape xmlns:r="http://schemas.openxmlformats.org/officeDocument/2006/relationships" r:blip="">
                <dgm:adjLst/>
              </dgm:shape>
              <dgm:choose name="CaseForLayoutDirection1">
                <dgm:if name="CaseForLayoutDirectionLTR1" func="var" arg="dir" op="equ" val="norm">
                  <dgm:choose name="CaseForPlacingNodesAboveAndBelowDividerLTR1">
                    <dgm:if name="CaseForPlacingNodeAboveDividerLTR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LTR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if>
                <dgm:else name="CaseForLayoutDirectionRTL1">
                  <dgm:choose name="CaseForPlacingNodesAboveAndBelowDividerRTL1">
                    <dgm:if name="CaseForPlacingNodeAboveDividerRTL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RTL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else>
              </dgm:choose>
              <dgm:layoutNode name="ConnectorPoint1" styleLbl="lnNode1" moveWith="ConnectLine1">
                <dgm:alg type="sp"/>
                <dgm:shape xmlns:r="http://schemas.openxmlformats.org/officeDocument/2006/relationships" type="ellipse" r:blip="" zOrderOff="10">
                  <dgm:adjLst/>
                </dgm:shape>
                <dgm:presOf/>
                <dgm:constrLst>
                  <dgm:constr type="w" refType="h" op="equ"/>
                </dgm:constrLst>
              </dgm:layoutNode>
              <dgm:layoutNode name="DropPinPlaceHolder1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1" refType="w"/>
                  <dgm:constr type="h" for="ch" forName="DropPin1" refType="h"/>
                  <dgm:constr type="ctrX" for="ch" forName="DropPin1" refType="w" fact="0.5"/>
                  <dgm:constr type="ctrY" for="ch" forName="DropPin1" refType="h" fact="0.5"/>
                  <dgm:constr type="w" for="ch" forName="Ellipse1" refType="w" refFor="ch" refForName="DropPin1" fact="0.55"/>
                  <dgm:constr type="h" for="ch" forName="Ellipse1" refType="w" refFor="ch" refForName="DropPin1" fact="0.55"/>
                  <dgm:constr type="ctrX" for="ch" forName="Ellipse1" refType="ctrX" refFor="ch" refForName="DropPin1"/>
                  <dgm:constr type="ctrY" for="ch" forName="Ellipse1" refType="ctrY" refFor="ch" refForName="DropPin1"/>
                </dgm:constrLst>
                <dgm:layoutNode name="DropPin1" styleLbl="alignNode1">
                  <dgm:alg type="sp"/>
                  <dgm:choose name="CaseForPlacingTearDropAboveAndBelowDivider1">
                    <dgm:if name="CaseForPlacingTearDropAboveDivider1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1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1" styleLbl="fgAcc1" moveWith="DropPin1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1" styleLbl="revTx" moveWith="L1TextContainer">
                <dgm:varLst>
                  <dgm:bulletEnabled val="1"/>
                </dgm:varLst>
                <dgm:choose name="casesForTxtDirLogic1">
                  <dgm:if name="Name771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5"/>
                      <dgm:constr type="bMarg" refType="primFontSz" fact="0.75"/>
                    </dgm:constrLst>
                  </dgm:if>
                  <dgm:else name="Name881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1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1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1" axis="followSib" ptType="sibTrans" cnt="1">
              <dgm:layoutNode name="spaceBetweenRectangles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if>
        <dgm:else name="MoreThanTwoNodes">
          <dgm:forEach name="nodesForEach" axis="ch" ptType="node">
            <dgm:layoutNode name="composite">
              <dgm:alg type="composite"/>
              <dgm:shape xmlns:r="http://schemas.openxmlformats.org/officeDocument/2006/relationships" r:blip="">
                <dgm:adjLst/>
              </dgm:shape>
              <dgm:choose name="CaseForLayoutDirection">
                <dgm:if name="CaseForLayoutDirectionLTR" func="var" arg="dir" op="equ" val="norm">
                  <dgm:choose name="CaseForPlacingNodesAboveAndBelowDividerLTR">
                    <dgm:if name="CaseForPlacingNodeAboveDividerLTR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LTR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if>
                <dgm:else name="CaseForLayoutDirectionRTL">
                  <dgm:choose name="CaseForPlacingNodesAboveAndBelowDividerRTL">
                    <dgm:if name="CaseForPlacingNodeAboveDividerRTL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RTL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else>
              </dgm:choose>
              <dgm:layoutNode name="ConnectorPoint" styleLbl="lnNode1" moveWith="ConnectLine">
                <dgm:alg type="sp"/>
                <dgm:shape xmlns:r="http://schemas.openxmlformats.org/officeDocument/2006/relationships" type="ellipse" r:blip="" zOrderOff="10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6350"/>
                      </dgm1612:spPr>
                    </a:ext>
                  </dgm:extLst>
                </dgm:shape>
                <dgm:presOf/>
                <dgm:constrLst>
                  <dgm:constr type="w" refType="h" op="equ"/>
                </dgm:constrLst>
              </dgm:layoutNode>
              <dgm:layoutNode name="DropPinPlaceHolder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" refType="w"/>
                  <dgm:constr type="h" for="ch" forName="DropPin" refType="h"/>
                  <dgm:constr type="ctrX" for="ch" forName="DropPin" refType="w" fact="0.5"/>
                  <dgm:constr type="ctrY" for="ch" forName="DropPin" refType="h" fact="0.5"/>
                  <dgm:constr type="w" for="ch" forName="Ellipse" refType="w" refFor="ch" refForName="DropPin" fact="0.55"/>
                  <dgm:constr type="h" for="ch" forName="Ellipse" refType="w" refFor="ch" refForName="DropPin" fact="0.55"/>
                  <dgm:constr type="ctrX" for="ch" forName="Ellipse" refType="ctrX" refFor="ch" refForName="DropPin"/>
                  <dgm:constr type="ctrY" for="ch" forName="Ellipse" refType="ctrY" refFor="ch" refForName="DropPin"/>
                </dgm:constrLst>
                <dgm:layoutNode name="DropPin" styleLbl="alignNode1">
                  <dgm:alg type="sp"/>
                  <dgm:choose name="CaseForPlacingTearDropAboveAndBelowDivider">
                    <dgm:if name="CaseForPlacingTearDropAboveDivider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" styleLbl="fgAcc1" moveWith="DropPin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" styleLbl="revTx" moveWith="L1TextContainer">
                <dgm:varLst>
                  <dgm:bulletEnabled val="1"/>
                </dgm:varLst>
                <dgm:choose name="casesForTxtDirLogic">
                  <dgm:if name="Name77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5"/>
                      <dgm:constr type="bMarg" refType="primFontSz" fact="0.75"/>
                    </dgm:constrLst>
                  </dgm:if>
                  <dgm:else name="Name88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" axis="followSib" ptType="sibTrans" cnt="1">
              <dgm:layoutNode name="spaceBetweenRectangles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else>
      </dgm:choose>
    </dgm:layoutNode>
  </dgm:layoutNode>
  <dgm:extLst>
    <a:ext uri="{68A01E43-0DF5-4B5B-8FA6-DAF915123BFB}">
      <dgm1612:lstStyle xmlns:dgm1612="http://schemas.microsoft.com/office/drawing/2016/12/diagram">
        <a:lvl1pPr>
          <a:defRPr b="1"/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3B26D5-1BBD-454D-8234-FD393B35ED4C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157E3-CCE2-4ED2-9058-A18249F179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800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>
                <a:ea typeface="Calibri"/>
                <a:cs typeface="Calibri"/>
              </a:rPr>
              <a:t>Overwhelmingly, most of our students opt for </a:t>
            </a:r>
            <a:r>
              <a:rPr lang="en-GB" err="1">
                <a:ea typeface="Calibri"/>
                <a:cs typeface="Calibri"/>
              </a:rPr>
              <a:t>uni</a:t>
            </a:r>
            <a:r>
              <a:rPr lang="en-GB">
                <a:ea typeface="Calibri"/>
                <a:cs typeface="Calibri"/>
              </a:rPr>
              <a:t> – process is supported by Ms Findlay - some choose apprenticeships and a small number employment - encouraged to be aspirational in their choices – successes with Oxbridge and Med – but all pathways valid and personalised approach to supporting find a next step that's suitable for a successful future.</a:t>
            </a:r>
          </a:p>
          <a:p>
            <a:r>
              <a:rPr lang="en-GB">
                <a:ea typeface="Calibri"/>
                <a:cs typeface="Calibri"/>
              </a:rPr>
              <a:t> </a:t>
            </a:r>
          </a:p>
          <a:p>
            <a:r>
              <a:rPr lang="en-GB"/>
              <a:t>Other </a:t>
            </a:r>
            <a:r>
              <a:rPr lang="en-GB" err="1"/>
              <a:t>uni</a:t>
            </a:r>
            <a:r>
              <a:rPr lang="en-GB"/>
              <a:t> courses: 10 Law. Others include Architecture, Physics, Economics, Agriculture, Korean, Anthropology, International Relations...- showing how personalised our support is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77A824-BCE2-4808-9A62-93ADDEF57C6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3367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The path for Oxbridge is different so </a:t>
            </a:r>
            <a:r>
              <a:rPr lang="en-US" err="1">
                <a:ea typeface="Calibri"/>
                <a:cs typeface="Calibri"/>
              </a:rPr>
              <a:t>Ms</a:t>
            </a:r>
            <a:r>
              <a:rPr lang="en-US">
                <a:ea typeface="Calibri"/>
                <a:cs typeface="Calibri"/>
              </a:rPr>
              <a:t> Findlay works closely with those identified as potential applicants to offer guidance e.g. interview practice.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4157E3-CCE2-4ED2-9058-A18249F1791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722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>
                <a:ea typeface="Calibri"/>
                <a:cs typeface="Calibri"/>
              </a:rPr>
              <a:t>Wealth of experience in dedicated team of tutors – offer a range of experiences and </a:t>
            </a:r>
            <a:r>
              <a:rPr lang="en-US" err="1">
                <a:ea typeface="Calibri"/>
                <a:cs typeface="Calibri"/>
              </a:rPr>
              <a:t>personalised</a:t>
            </a:r>
            <a:r>
              <a:rPr lang="en-US">
                <a:ea typeface="Calibri"/>
                <a:cs typeface="Calibri"/>
              </a:rPr>
              <a:t> guidance to help students decide the path for them and guide them through the application process.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4157E3-CCE2-4ED2-9058-A18249F1791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1003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3.jpeg"/><Relationship Id="rId21" Type="http://schemas.openxmlformats.org/officeDocument/2006/relationships/image" Target="../media/image21.pn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" Type="http://schemas.openxmlformats.org/officeDocument/2006/relationships/image" Target="../media/image2.jpeg"/><Relationship Id="rId16" Type="http://schemas.openxmlformats.org/officeDocument/2006/relationships/image" Target="../media/image16.jpeg"/><Relationship Id="rId20" Type="http://schemas.openxmlformats.org/officeDocument/2006/relationships/image" Target="../media/image2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23" Type="http://schemas.openxmlformats.org/officeDocument/2006/relationships/image" Target="../media/image23.jpeg"/><Relationship Id="rId10" Type="http://schemas.openxmlformats.org/officeDocument/2006/relationships/image" Target="../media/image10.jpeg"/><Relationship Id="rId19" Type="http://schemas.openxmlformats.org/officeDocument/2006/relationships/image" Target="../media/image19.pn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openxmlformats.org/officeDocument/2006/relationships/image" Target="../media/image2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-19752" y="839755"/>
            <a:ext cx="12211752" cy="49092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454002" y="1735115"/>
            <a:ext cx="6998875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Praxis LT Pro Light"/>
                <a:ea typeface="+mn-ea"/>
                <a:cs typeface="+mn-cs"/>
              </a:rPr>
              <a:t>Every young person in our community deserves to have the best opportunities at life regardless of their individual circumstances.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Praxis LT Pro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Praxis LT Pro Light"/>
                <a:ea typeface="+mn-ea"/>
                <a:cs typeface="+mn-cs"/>
              </a:rPr>
              <a:t>Education is the key to accessing these opportunities and we support and develop every member of our community to: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Praxis LT Pro Light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Praxis LT Pro Light"/>
                <a:ea typeface="+mn-ea"/>
                <a:cs typeface="+mn-cs"/>
              </a:rPr>
              <a:t>Think about their Thinking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Praxis LT Pro Light"/>
                <a:ea typeface="+mn-ea"/>
                <a:cs typeface="+mn-cs"/>
              </a:rPr>
              <a:t>Be their Best self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Praxis LT Pro Light"/>
                <a:ea typeface="+mn-ea"/>
                <a:cs typeface="+mn-cs"/>
              </a:rPr>
              <a:t>Shape their Success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5B9BD5"/>
              </a:solidFill>
              <a:effectLst/>
              <a:uLnTx/>
              <a:uFillTx/>
              <a:latin typeface="Praxis LT Pro Ligh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Praxis LT Pro Light"/>
                <a:ea typeface="+mn-ea"/>
                <a:cs typeface="+mn-cs"/>
              </a:rPr>
              <a:t>In this way Thinking Schools Academy Trust transforms life chances.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486E88C-20B8-4A58-92F6-7DC23619547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9442" y="1239649"/>
            <a:ext cx="720000" cy="720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75D1A27-D2CD-4404-9391-9FADF69D854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1146" y="1239649"/>
            <a:ext cx="720000" cy="720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68CC611-4067-4F55-BF0B-1F13823333BB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9631" y="1239649"/>
            <a:ext cx="720000" cy="720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4AC154C-1EE6-45FB-A978-B20997A33B3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627" y="1239649"/>
            <a:ext cx="720000" cy="720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53A7CED-2AC7-4458-8692-D3EAF2E7131D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7558" y="3825882"/>
            <a:ext cx="720000" cy="720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6226B8C-F39C-4598-B9D2-FC4CDFA73E2D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9442" y="2127604"/>
            <a:ext cx="720000" cy="720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8A2E162-0DC0-4EE3-B2A5-A76A0223D3A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9264" y="2127604"/>
            <a:ext cx="720000" cy="7200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A3EFCB4-65AB-4426-9B30-D8D31244B10F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0392" y="2976743"/>
            <a:ext cx="720000" cy="7200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10F2F13-E96D-4A1A-BDA7-D6BCD3F5E717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0214" y="2976743"/>
            <a:ext cx="720000" cy="720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7ED86F5-EFEB-47AD-ABBC-DB337E7F92F4}"/>
              </a:ext>
            </a:extLst>
          </p:cNvPr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6952" y="2976743"/>
            <a:ext cx="720000" cy="720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BC622DB-0B01-463C-B86A-107203C963FA}"/>
              </a:ext>
            </a:extLst>
          </p:cNvPr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1510" y="2976743"/>
            <a:ext cx="720000" cy="720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B7CA71E-2059-409F-B97E-EBDAC5D037D4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1656" y="2976743"/>
            <a:ext cx="720000" cy="72000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1BAA092-4C2E-4D80-9C8C-470FA8ED0999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7736" y="3825881"/>
            <a:ext cx="729331" cy="72933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5348658-A2B5-4F0B-B365-06722E2C9E24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93821" y="3825882"/>
            <a:ext cx="720000" cy="7200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A11C1A0-0942-4521-896A-27F0F2F5B771}"/>
              </a:ext>
            </a:extLst>
          </p:cNvPr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3455" y="3825882"/>
            <a:ext cx="720000" cy="7200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FC2178F-6EDB-4B03-8663-1113AD303AFD}"/>
              </a:ext>
            </a:extLst>
          </p:cNvPr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106" y="3825882"/>
            <a:ext cx="720000" cy="72000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B012A21-5921-443E-9194-33BA3C163363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877" y="1239649"/>
            <a:ext cx="720000" cy="720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A1B0E4F-F475-4C2F-80FB-8EC005DEACC3}"/>
              </a:ext>
            </a:extLst>
          </p:cNvPr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25106" y="2127604"/>
            <a:ext cx="720000" cy="72000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0993245-202B-4F0A-8357-4B346AB48505}"/>
              </a:ext>
            </a:extLst>
          </p:cNvPr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8541" y="2127604"/>
            <a:ext cx="720000" cy="7200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D2624D0-3485-4FC9-8724-9F223006CC76}"/>
              </a:ext>
            </a:extLst>
          </p:cNvPr>
          <p:cNvPicPr>
            <a:picLocks noChangeAspect="1"/>
          </p:cNvPicPr>
          <p:nvPr userDrawn="1"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7068" y="2127604"/>
            <a:ext cx="720000" cy="7200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355C53C5-E5E8-420D-A931-584B4DAD44E4}"/>
              </a:ext>
            </a:extLst>
          </p:cNvPr>
          <p:cNvPicPr>
            <a:picLocks noChangeAspect="1"/>
          </p:cNvPicPr>
          <p:nvPr userDrawn="1"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877" y="4713837"/>
            <a:ext cx="1855757" cy="653226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6099CEE-4E18-40C8-B3CA-6C6EB531EB51}"/>
              </a:ext>
            </a:extLst>
          </p:cNvPr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3258" y="4679688"/>
            <a:ext cx="1129067" cy="653226"/>
          </a:xfrm>
          <a:prstGeom prst="rect">
            <a:avLst/>
          </a:prstGeom>
        </p:spPr>
      </p:pic>
      <p:sp>
        <p:nvSpPr>
          <p:cNvPr id="30" name="Title Placeholder 1">
            <a:extLst>
              <a:ext uri="{FF2B5EF4-FFF2-40B4-BE49-F238E27FC236}">
                <a16:creationId xmlns:a16="http://schemas.microsoft.com/office/drawing/2014/main" id="{4BF697FC-7AC3-410E-B090-EB249C6C63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262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6003F48-8B26-4D5F-8522-2E8F9ED48167}"/>
              </a:ext>
            </a:extLst>
          </p:cNvPr>
          <p:cNvSpPr/>
          <p:nvPr userDrawn="1"/>
        </p:nvSpPr>
        <p:spPr>
          <a:xfrm>
            <a:off x="-1" y="788817"/>
            <a:ext cx="12192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63535"/>
            <a:ext cx="10515600" cy="4189614"/>
          </a:xfrm>
        </p:spPr>
        <p:txBody>
          <a:bodyPr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F4131284-BCF9-4C4A-A51F-21B6B6556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874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856169B-ED8F-4893-A9B2-FFE6D4FDA84B}"/>
              </a:ext>
            </a:extLst>
          </p:cNvPr>
          <p:cNvSpPr/>
          <p:nvPr userDrawn="1"/>
        </p:nvSpPr>
        <p:spPr>
          <a:xfrm>
            <a:off x="-1" y="788817"/>
            <a:ext cx="12192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1246910"/>
            <a:ext cx="10515600" cy="4227616"/>
          </a:xfrm>
        </p:spPr>
        <p:txBody>
          <a:bodyPr/>
          <a:lstStyle>
            <a:lvl1pPr marL="0" indent="0">
              <a:buNone/>
              <a:defRPr sz="2400">
                <a:solidFill>
                  <a:srgbClr val="5B9BD5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F75FEED8-DBC0-4CC6-9226-FFF3EA490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463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FC32DCC-B7B9-472C-B7B0-E8307711AD0C}"/>
              </a:ext>
            </a:extLst>
          </p:cNvPr>
          <p:cNvSpPr/>
          <p:nvPr userDrawn="1"/>
        </p:nvSpPr>
        <p:spPr>
          <a:xfrm>
            <a:off x="-1" y="788817"/>
            <a:ext cx="12192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230285"/>
            <a:ext cx="5181600" cy="4593620"/>
          </a:xfrm>
        </p:spPr>
        <p:txBody>
          <a:bodyPr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230284"/>
            <a:ext cx="5181600" cy="4239491"/>
          </a:xfrm>
        </p:spPr>
        <p:txBody>
          <a:bodyPr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DEC6C5A3-0177-41DE-8F0C-EE3FDBD475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16413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46F93B7-00F5-4244-9B74-EE2057A6F46D}"/>
              </a:ext>
            </a:extLst>
          </p:cNvPr>
          <p:cNvSpPr/>
          <p:nvPr userDrawn="1"/>
        </p:nvSpPr>
        <p:spPr>
          <a:xfrm>
            <a:off x="-1" y="788817"/>
            <a:ext cx="12192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816645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5B9BD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1657182"/>
            <a:ext cx="5157787" cy="4170646"/>
          </a:xfrm>
        </p:spPr>
        <p:txBody>
          <a:bodyPr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816645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5B9BD5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1657182"/>
            <a:ext cx="5183188" cy="3845843"/>
          </a:xfrm>
        </p:spPr>
        <p:txBody>
          <a:bodyPr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Title Placeholder 1">
            <a:extLst>
              <a:ext uri="{FF2B5EF4-FFF2-40B4-BE49-F238E27FC236}">
                <a16:creationId xmlns:a16="http://schemas.microsoft.com/office/drawing/2014/main" id="{B0D15DE2-CC60-4173-9F4A-4EB867B0B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4112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2D5CC8B-A826-4370-809A-B3621357CBDB}"/>
              </a:ext>
            </a:extLst>
          </p:cNvPr>
          <p:cNvSpPr/>
          <p:nvPr userDrawn="1"/>
        </p:nvSpPr>
        <p:spPr>
          <a:xfrm>
            <a:off x="-1" y="788817"/>
            <a:ext cx="12192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477BEF4-F664-4EB9-9380-72A0564CB4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5437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88ED3B5-621C-4024-B3D7-F70CB7275B53}"/>
              </a:ext>
            </a:extLst>
          </p:cNvPr>
          <p:cNvSpPr/>
          <p:nvPr userDrawn="1"/>
        </p:nvSpPr>
        <p:spPr>
          <a:xfrm>
            <a:off x="-1" y="788817"/>
            <a:ext cx="12192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573575"/>
            <a:ext cx="3932237" cy="1600200"/>
          </a:xfrm>
        </p:spPr>
        <p:txBody>
          <a:bodyPr anchor="b"/>
          <a:lstStyle>
            <a:lvl1pPr algn="l">
              <a:defRPr sz="3200">
                <a:solidFill>
                  <a:srgbClr val="5B9BD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1186926"/>
            <a:ext cx="6172200" cy="4316100"/>
          </a:xfrm>
        </p:spPr>
        <p:txBody>
          <a:bodyPr/>
          <a:lstStyle>
            <a:lvl1pPr>
              <a:defRPr sz="3200">
                <a:solidFill>
                  <a:srgbClr val="5B9BD5"/>
                </a:solidFill>
              </a:defRPr>
            </a:lvl1pPr>
            <a:lvl2pPr>
              <a:defRPr sz="2800">
                <a:solidFill>
                  <a:srgbClr val="5B9BD5"/>
                </a:solidFill>
              </a:defRPr>
            </a:lvl2pPr>
            <a:lvl3pPr>
              <a:defRPr sz="2400">
                <a:solidFill>
                  <a:srgbClr val="5B9BD5"/>
                </a:solidFill>
              </a:defRPr>
            </a:lvl3pPr>
            <a:lvl4pPr>
              <a:defRPr sz="2000">
                <a:solidFill>
                  <a:srgbClr val="5B9BD5"/>
                </a:solidFill>
              </a:defRPr>
            </a:lvl4pPr>
            <a:lvl5pPr>
              <a:defRPr sz="2000">
                <a:solidFill>
                  <a:srgbClr val="5B9BD5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73775"/>
            <a:ext cx="3932237" cy="3618733"/>
          </a:xfrm>
        </p:spPr>
        <p:txBody>
          <a:bodyPr/>
          <a:lstStyle>
            <a:lvl1pPr marL="0" indent="0">
              <a:buNone/>
              <a:defRPr sz="1600">
                <a:solidFill>
                  <a:srgbClr val="5B9BD5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D8B61ED1-13E7-4E5B-9DA1-A09E59B58407}"/>
              </a:ext>
            </a:extLst>
          </p:cNvPr>
          <p:cNvSpPr txBox="1">
            <a:spLocks/>
          </p:cNvSpPr>
          <p:nvPr userDrawn="1"/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1774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BD4638A-E72C-4355-9CAE-7DB59B81973E}"/>
              </a:ext>
            </a:extLst>
          </p:cNvPr>
          <p:cNvSpPr/>
          <p:nvPr userDrawn="1"/>
        </p:nvSpPr>
        <p:spPr>
          <a:xfrm>
            <a:off x="-1" y="788817"/>
            <a:ext cx="12192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573575"/>
            <a:ext cx="3932237" cy="1600200"/>
          </a:xfrm>
        </p:spPr>
        <p:txBody>
          <a:bodyPr anchor="b"/>
          <a:lstStyle>
            <a:lvl1pPr>
              <a:defRPr sz="3200">
                <a:solidFill>
                  <a:srgbClr val="5B9BD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1186926"/>
            <a:ext cx="6172200" cy="4316099"/>
          </a:xfrm>
        </p:spPr>
        <p:txBody>
          <a:bodyPr/>
          <a:lstStyle>
            <a:lvl1pPr marL="0" indent="0">
              <a:buNone/>
              <a:defRPr sz="3200">
                <a:solidFill>
                  <a:srgbClr val="5B9BD5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173775"/>
            <a:ext cx="3932237" cy="3603035"/>
          </a:xfrm>
        </p:spPr>
        <p:txBody>
          <a:bodyPr/>
          <a:lstStyle>
            <a:lvl1pPr marL="0" indent="0">
              <a:buNone/>
              <a:defRPr sz="1600">
                <a:solidFill>
                  <a:srgbClr val="5B9BD5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itle Placeholder 1">
            <a:extLst>
              <a:ext uri="{FF2B5EF4-FFF2-40B4-BE49-F238E27FC236}">
                <a16:creationId xmlns:a16="http://schemas.microsoft.com/office/drawing/2014/main" id="{982A938C-D10F-47CB-9B0E-2B541E1ABDCC}"/>
              </a:ext>
            </a:extLst>
          </p:cNvPr>
          <p:cNvSpPr txBox="1">
            <a:spLocks/>
          </p:cNvSpPr>
          <p:nvPr userDrawn="1"/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08086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DEF7555-AA2F-41A8-85FD-7342E40B1F7C}"/>
              </a:ext>
            </a:extLst>
          </p:cNvPr>
          <p:cNvSpPr/>
          <p:nvPr userDrawn="1"/>
        </p:nvSpPr>
        <p:spPr>
          <a:xfrm>
            <a:off x="-1" y="788817"/>
            <a:ext cx="12192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210486"/>
            <a:ext cx="10515600" cy="4259289"/>
          </a:xfrm>
        </p:spPr>
        <p:txBody>
          <a:bodyPr vert="eaVert"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73440089-3275-4EC3-8F49-B8FB1950C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92751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7A3DB9AE-9530-4DD9-990B-CAADF9EA4494}"/>
              </a:ext>
            </a:extLst>
          </p:cNvPr>
          <p:cNvSpPr/>
          <p:nvPr userDrawn="1"/>
        </p:nvSpPr>
        <p:spPr>
          <a:xfrm>
            <a:off x="-1" y="788817"/>
            <a:ext cx="12192001" cy="5082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1196392"/>
            <a:ext cx="2628900" cy="4273384"/>
          </a:xfrm>
        </p:spPr>
        <p:txBody>
          <a:bodyPr vert="eaVert"/>
          <a:lstStyle>
            <a:lvl1pPr algn="l">
              <a:defRPr>
                <a:solidFill>
                  <a:srgbClr val="5B9BD5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196391"/>
            <a:ext cx="7734300" cy="4572570"/>
          </a:xfrm>
        </p:spPr>
        <p:txBody>
          <a:bodyPr vert="eaVert"/>
          <a:lstStyle>
            <a:lvl1pPr>
              <a:defRPr>
                <a:solidFill>
                  <a:srgbClr val="5B9BD5"/>
                </a:solidFill>
              </a:defRPr>
            </a:lvl1pPr>
            <a:lvl2pPr>
              <a:defRPr>
                <a:solidFill>
                  <a:srgbClr val="5B9BD5"/>
                </a:solidFill>
              </a:defRPr>
            </a:lvl2pPr>
            <a:lvl3pPr>
              <a:defRPr>
                <a:solidFill>
                  <a:srgbClr val="5B9BD5"/>
                </a:solidFill>
              </a:defRPr>
            </a:lvl3pPr>
            <a:lvl4pPr>
              <a:defRPr>
                <a:solidFill>
                  <a:srgbClr val="5B9BD5"/>
                </a:solidFill>
              </a:defRPr>
            </a:lvl4pPr>
            <a:lvl5pPr>
              <a:defRPr>
                <a:solidFill>
                  <a:srgbClr val="5B9BD5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itle Placeholder 1">
            <a:extLst>
              <a:ext uri="{FF2B5EF4-FFF2-40B4-BE49-F238E27FC236}">
                <a16:creationId xmlns:a16="http://schemas.microsoft.com/office/drawing/2014/main" id="{CCB40D6D-2705-4F6B-ACA9-45C109B11908}"/>
              </a:ext>
            </a:extLst>
          </p:cNvPr>
          <p:cNvSpPr txBox="1">
            <a:spLocks/>
          </p:cNvSpPr>
          <p:nvPr userDrawn="1"/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43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8A20E1-4AAD-495A-8A14-61A5460FE2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45FC9D-09ED-4111-8F1B-B7813F0FDB2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FD19F2-3A5C-4F71-8F44-6311F2C54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6B97EC-D912-482E-97A8-E5E4905B227B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419497-7A2D-4536-B4B9-D13B2EF80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439912-B940-4F65-A1FF-992EB7BAF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A6C6DF-7E1E-45DE-8755-CBB70CC7788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2162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597C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46909"/>
            <a:ext cx="10515600" cy="42062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4524" y="6042782"/>
            <a:ext cx="2205546" cy="63381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624016" y="6098080"/>
            <a:ext cx="6501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TRANSFORMING</a:t>
            </a:r>
            <a:r>
              <a:rPr lang="en-GB" sz="2800" baseline="0"/>
              <a:t> LIFE CHANCES</a:t>
            </a:r>
            <a:endParaRPr lang="en-GB" sz="2800"/>
          </a:p>
        </p:txBody>
      </p:sp>
    </p:spTree>
    <p:extLst>
      <p:ext uri="{BB962C8B-B14F-4D97-AF65-F5344CB8AC3E}">
        <p14:creationId xmlns:p14="http://schemas.microsoft.com/office/powerpoint/2010/main" val="1476671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pta@plymouthhighschoolforgirls.org.u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mailto:charlie.doddrell@phsg.tsat.uk" TargetMode="Externa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4" Type="http://schemas.openxmlformats.org/officeDocument/2006/relationships/image" Target="../media/image35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264CD-1BC0-432D-B41C-A3F6B6E0CE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743" y="770562"/>
            <a:ext cx="11251058" cy="54064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/>
              <a:t> 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F04BC9-C8DE-4FBB-876F-851898404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185" y="37709"/>
            <a:ext cx="12001072" cy="804755"/>
          </a:xfrm>
        </p:spPr>
        <p:txBody>
          <a:bodyPr/>
          <a:lstStyle/>
          <a:p>
            <a:r>
              <a:rPr lang="en-GB"/>
              <a:t>	Welcome to PHS Sixth Form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D70C362-FED6-40B3-99F2-AADDCCA23E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4831222"/>
              </p:ext>
            </p:extLst>
          </p:nvPr>
        </p:nvGraphicFramePr>
        <p:xfrm>
          <a:off x="59027" y="842464"/>
          <a:ext cx="12073945" cy="484532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170171">
                  <a:extLst>
                    <a:ext uri="{9D8B030D-6E8A-4147-A177-3AD203B41FA5}">
                      <a16:colId xmlns:a16="http://schemas.microsoft.com/office/drawing/2014/main" val="1398894724"/>
                    </a:ext>
                  </a:extLst>
                </a:gridCol>
                <a:gridCol w="7903774">
                  <a:extLst>
                    <a:ext uri="{9D8B030D-6E8A-4147-A177-3AD203B41FA5}">
                      <a16:colId xmlns:a16="http://schemas.microsoft.com/office/drawing/2014/main" val="1347605654"/>
                    </a:ext>
                  </a:extLst>
                </a:gridCol>
              </a:tblGrid>
              <a:tr h="4140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u="sng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Presenting</a:t>
                      </a:r>
                      <a:endParaRPr lang="en-GB" sz="2200" u="sng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alpha val="1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i="0" u="sng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Coverage</a:t>
                      </a:r>
                      <a:endParaRPr lang="en-GB" sz="2200" i="0" u="sng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j-lt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alpha val="12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6594008"/>
                  </a:ext>
                </a:extLst>
              </a:tr>
              <a:tr h="132894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j-lt"/>
                          <a:ea typeface="Calibri"/>
                        </a:rPr>
                        <a:t>Sixth Form Tutor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22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j-lt"/>
                        <a:ea typeface="Calib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j-lt"/>
                          <a:ea typeface="Calibri"/>
                        </a:rPr>
                        <a:t>Sixth Form Students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22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j-lt"/>
                        <a:ea typeface="Calib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j-lt"/>
                          <a:ea typeface="Calibri"/>
                        </a:rPr>
                        <a:t>Mr Underdown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22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j-lt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alpha val="1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i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j-lt"/>
                          <a:ea typeface="+mn-ea"/>
                        </a:rPr>
                        <a:t>T</a:t>
                      </a:r>
                      <a:r>
                        <a:rPr lang="en-GB" sz="2200" i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j-lt"/>
                          <a:ea typeface="Calibri"/>
                        </a:rPr>
                        <a:t>he importance of building positive relationship with the tutor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2200" i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j-lt"/>
                        <a:ea typeface="Calib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i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j-lt"/>
                          <a:ea typeface="Calibri"/>
                        </a:rPr>
                        <a:t>Making the most of my time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2200" i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j-lt"/>
                        <a:ea typeface="Calibri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200" i="1" kern="1200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Overview and Ethos of the school, high expectations and the role and purpose of data</a:t>
                      </a:r>
                      <a:endParaRPr lang="en-GB" sz="2200" i="1" kern="1200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n-lt"/>
                        <a:ea typeface="Calibri"/>
                        <a:cs typeface="+mn-cs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endParaRPr lang="en-GB" sz="2200" i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j-lt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alpha val="12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4195249"/>
                  </a:ext>
                </a:extLst>
              </a:tr>
              <a:tr h="66447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Dr Doddrell</a:t>
                      </a:r>
                      <a:endParaRPr lang="en-GB" sz="22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alpha val="1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i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j-lt"/>
                          <a:ea typeface="Calibri"/>
                        </a:rPr>
                        <a:t>Tutorials and Medical careers </a:t>
                      </a:r>
                    </a:p>
                  </a:txBody>
                  <a:tcPr marL="68580" marR="68580" marT="0" marB="0">
                    <a:solidFill>
                      <a:schemeClr val="accent1">
                        <a:alpha val="12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9465101"/>
                  </a:ext>
                </a:extLst>
              </a:tr>
              <a:tr h="82804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Mr Jenkins</a:t>
                      </a:r>
                      <a:endParaRPr lang="en-GB" sz="22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alpha val="1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i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Preparing for Next Steps after A levels</a:t>
                      </a:r>
                    </a:p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endParaRPr lang="en-GB" sz="2200" i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j-lt"/>
                      </a:endParaRPr>
                    </a:p>
                    <a:p>
                      <a:pPr lvl="0" algn="ctr">
                        <a:spcAft>
                          <a:spcPts val="0"/>
                        </a:spcAft>
                        <a:buNone/>
                      </a:pPr>
                      <a:r>
                        <a:rPr lang="en-GB" sz="2200" i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Expectations, study habits and our Sixth Form study centre</a:t>
                      </a:r>
                      <a:endParaRPr lang="en-GB" sz="2200" i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j-lt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alpha val="12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7478187"/>
                  </a:ext>
                </a:extLst>
              </a:tr>
              <a:tr h="41402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b="1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</a:rPr>
                        <a:t>Q+A</a:t>
                      </a:r>
                      <a:endParaRPr lang="en-GB" sz="2200" b="1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Calibri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alpha val="12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GB" sz="2200" i="1" dirty="0">
                          <a:solidFill>
                            <a:schemeClr val="tx2">
                              <a:lumMod val="75000"/>
                            </a:schemeClr>
                          </a:solidFill>
                          <a:effectLst/>
                          <a:latin typeface="+mj-lt"/>
                        </a:rPr>
                        <a:t>Meet the tutors</a:t>
                      </a:r>
                      <a:endParaRPr lang="en-GB" sz="2200" i="1" dirty="0">
                        <a:solidFill>
                          <a:schemeClr val="tx2">
                            <a:lumMod val="75000"/>
                          </a:schemeClr>
                        </a:solidFill>
                        <a:effectLst/>
                        <a:latin typeface="+mj-lt"/>
                        <a:ea typeface="Calibri"/>
                      </a:endParaRPr>
                    </a:p>
                  </a:txBody>
                  <a:tcPr marL="68580" marR="68580" marT="0" marB="0">
                    <a:solidFill>
                      <a:schemeClr val="accent1">
                        <a:alpha val="12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52337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31517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5684C99-A028-C5A3-55B6-D7EEBCDC96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dirty="0">
                <a:latin typeface="Abadi" panose="020B0604020104020204" pitchFamily="34" charset="0"/>
                <a:hlinkClick r:id="rId2"/>
              </a:rPr>
              <a:t>In you would like more information on how you can support or get involved:</a:t>
            </a:r>
          </a:p>
          <a:p>
            <a:pPr marL="0" indent="0">
              <a:buNone/>
            </a:pPr>
            <a:endParaRPr lang="en-GB" u="sng" dirty="0">
              <a:hlinkClick r:id="rId2"/>
            </a:endParaRPr>
          </a:p>
          <a:p>
            <a:pPr marL="0" indent="0" algn="ctr">
              <a:buNone/>
            </a:pPr>
            <a:r>
              <a:rPr lang="en-GB" u="sng" dirty="0">
                <a:hlinkClick r:id="rId2"/>
              </a:rPr>
              <a:t>pta@plymouthhighschoolforgirls.org.uk</a:t>
            </a:r>
            <a:r>
              <a:rPr lang="en-GB" dirty="0"/>
              <a:t>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7CA1FF6-60D8-B2D3-9AD5-DFA53FA35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PTFA Welcome your help and support</a:t>
            </a:r>
          </a:p>
        </p:txBody>
      </p:sp>
    </p:spTree>
    <p:extLst>
      <p:ext uri="{BB962C8B-B14F-4D97-AF65-F5344CB8AC3E}">
        <p14:creationId xmlns:p14="http://schemas.microsoft.com/office/powerpoint/2010/main" val="42916288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3CBA5-10A9-49FF-8561-152214388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Mr Underdown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9F8926-BB82-49CE-9A3D-B39AF8A6AF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215" y="3439732"/>
            <a:ext cx="4129279" cy="208412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C3574E3-5DF8-4656-A75C-E39553DB97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5300" y="913385"/>
            <a:ext cx="4492170" cy="251561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754E687-C5A1-4E66-9895-9204B348E8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6320" y="3190692"/>
            <a:ext cx="4325092" cy="25156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B98B7EC-09ED-4EAA-A0D4-453C24893BA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5888"/>
          <a:stretch/>
        </p:blipFill>
        <p:spPr>
          <a:xfrm>
            <a:off x="611746" y="163316"/>
            <a:ext cx="2811538" cy="3268874"/>
          </a:xfrm>
          <a:prstGeom prst="rect">
            <a:avLst/>
          </a:prstGeom>
        </p:spPr>
      </p:pic>
      <p:pic>
        <p:nvPicPr>
          <p:cNvPr id="3" name="Picture 2" descr="C+ Project">
            <a:extLst>
              <a:ext uri="{FF2B5EF4-FFF2-40B4-BE49-F238E27FC236}">
                <a16:creationId xmlns:a16="http://schemas.microsoft.com/office/drawing/2014/main" id="{F5912356-B11A-FA42-9E16-D06B28A784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95772" y="1050031"/>
            <a:ext cx="2790288" cy="1860192"/>
          </a:xfrm>
          <a:prstGeom prst="rect">
            <a:avLst/>
          </a:prstGeom>
        </p:spPr>
      </p:pic>
      <p:pic>
        <p:nvPicPr>
          <p:cNvPr id="8" name="Picture 7" descr="Mock Exams – why they are the key to ...">
            <a:extLst>
              <a:ext uri="{FF2B5EF4-FFF2-40B4-BE49-F238E27FC236}">
                <a16:creationId xmlns:a16="http://schemas.microsoft.com/office/drawing/2014/main" id="{A2F83169-A26E-5A27-313B-E3AB453B6FA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41614" y="3852595"/>
            <a:ext cx="3187252" cy="2318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22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4653D-D0E3-4D4C-80C8-02A70F41D9D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12644"/>
            <a:ext cx="9144000" cy="2608985"/>
          </a:xfrm>
        </p:spPr>
        <p:txBody>
          <a:bodyPr>
            <a:normAutofit/>
          </a:bodyPr>
          <a:lstStyle/>
          <a:p>
            <a:r>
              <a:rPr lang="en-GB" dirty="0"/>
              <a:t>Making the most of every learning opportunity and working hard to achieve </a:t>
            </a:r>
          </a:p>
        </p:txBody>
      </p:sp>
    </p:spTree>
    <p:extLst>
      <p:ext uri="{BB962C8B-B14F-4D97-AF65-F5344CB8AC3E}">
        <p14:creationId xmlns:p14="http://schemas.microsoft.com/office/powerpoint/2010/main" val="22274481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3CBA5-10A9-49FF-8561-152214388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</p:spPr>
        <p:txBody>
          <a:bodyPr anchor="ctr">
            <a:normAutofit/>
          </a:bodyPr>
          <a:lstStyle/>
          <a:p>
            <a:r>
              <a:rPr lang="en-GB" sz="3400"/>
              <a:t>The purpose of data</a:t>
            </a:r>
          </a:p>
        </p:txBody>
      </p:sp>
      <p:graphicFrame>
        <p:nvGraphicFramePr>
          <p:cNvPr id="9" name="Diagram 9">
            <a:extLst>
              <a:ext uri="{FF2B5EF4-FFF2-40B4-BE49-F238E27FC236}">
                <a16:creationId xmlns:a16="http://schemas.microsoft.com/office/drawing/2014/main" id="{0D0A87C0-7E13-C644-B436-404F1F8210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96915294"/>
              </p:ext>
            </p:extLst>
          </p:nvPr>
        </p:nvGraphicFramePr>
        <p:xfrm>
          <a:off x="1504513" y="292227"/>
          <a:ext cx="8755837" cy="61497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812" name="TextBox 5811">
            <a:extLst>
              <a:ext uri="{FF2B5EF4-FFF2-40B4-BE49-F238E27FC236}">
                <a16:creationId xmlns:a16="http://schemas.microsoft.com/office/drawing/2014/main" id="{9E350144-7257-D265-C73F-11E4AF4D5096}"/>
              </a:ext>
            </a:extLst>
          </p:cNvPr>
          <p:cNvSpPr txBox="1"/>
          <p:nvPr/>
        </p:nvSpPr>
        <p:spPr>
          <a:xfrm>
            <a:off x="394447" y="1434352"/>
            <a:ext cx="64545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/>
              <a:t>12</a:t>
            </a:r>
          </a:p>
        </p:txBody>
      </p:sp>
      <p:sp>
        <p:nvSpPr>
          <p:cNvPr id="5814" name="TextBox 5813">
            <a:extLst>
              <a:ext uri="{FF2B5EF4-FFF2-40B4-BE49-F238E27FC236}">
                <a16:creationId xmlns:a16="http://schemas.microsoft.com/office/drawing/2014/main" id="{2BA02B72-E0AF-E316-D350-495341AD47EE}"/>
              </a:ext>
            </a:extLst>
          </p:cNvPr>
          <p:cNvSpPr txBox="1"/>
          <p:nvPr/>
        </p:nvSpPr>
        <p:spPr>
          <a:xfrm>
            <a:off x="1504514" y="1066800"/>
            <a:ext cx="512546" cy="3675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>
                <a:solidFill>
                  <a:srgbClr val="FF0000"/>
                </a:solidFill>
              </a:rPr>
              <a:t>12</a:t>
            </a:r>
          </a:p>
        </p:txBody>
      </p:sp>
      <p:sp>
        <p:nvSpPr>
          <p:cNvPr id="5815" name="TextBox 5814">
            <a:extLst>
              <a:ext uri="{FF2B5EF4-FFF2-40B4-BE49-F238E27FC236}">
                <a16:creationId xmlns:a16="http://schemas.microsoft.com/office/drawing/2014/main" id="{3F0F8284-BEAB-25FC-41C5-83262D7BF89C}"/>
              </a:ext>
            </a:extLst>
          </p:cNvPr>
          <p:cNvSpPr txBox="1"/>
          <p:nvPr/>
        </p:nvSpPr>
        <p:spPr>
          <a:xfrm>
            <a:off x="3682938" y="1066800"/>
            <a:ext cx="512546" cy="3675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>
                <a:solidFill>
                  <a:srgbClr val="FF0000"/>
                </a:solidFill>
              </a:rPr>
              <a:t>12</a:t>
            </a:r>
          </a:p>
        </p:txBody>
      </p:sp>
      <p:sp>
        <p:nvSpPr>
          <p:cNvPr id="5816" name="TextBox 5815">
            <a:extLst>
              <a:ext uri="{FF2B5EF4-FFF2-40B4-BE49-F238E27FC236}">
                <a16:creationId xmlns:a16="http://schemas.microsoft.com/office/drawing/2014/main" id="{153E79E7-C05E-5CC7-506C-50D160203536}"/>
              </a:ext>
            </a:extLst>
          </p:cNvPr>
          <p:cNvSpPr txBox="1"/>
          <p:nvPr/>
        </p:nvSpPr>
        <p:spPr>
          <a:xfrm>
            <a:off x="5870325" y="1066799"/>
            <a:ext cx="512545" cy="3675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>
                <a:solidFill>
                  <a:srgbClr val="FF0000"/>
                </a:solidFill>
              </a:rPr>
              <a:t>13</a:t>
            </a:r>
          </a:p>
        </p:txBody>
      </p:sp>
      <p:sp>
        <p:nvSpPr>
          <p:cNvPr id="5817" name="TextBox 5816">
            <a:extLst>
              <a:ext uri="{FF2B5EF4-FFF2-40B4-BE49-F238E27FC236}">
                <a16:creationId xmlns:a16="http://schemas.microsoft.com/office/drawing/2014/main" id="{BDD965F2-89F3-1853-0802-34DF185ED1EE}"/>
              </a:ext>
            </a:extLst>
          </p:cNvPr>
          <p:cNvSpPr txBox="1"/>
          <p:nvPr/>
        </p:nvSpPr>
        <p:spPr>
          <a:xfrm>
            <a:off x="8057711" y="1066799"/>
            <a:ext cx="503583" cy="3675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>
                <a:solidFill>
                  <a:srgbClr val="FF0000"/>
                </a:solidFill>
              </a:rPr>
              <a:t>13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10C4DC-0EE3-8599-F157-CB1A84B313AA}"/>
              </a:ext>
            </a:extLst>
          </p:cNvPr>
          <p:cNvSpPr txBox="1"/>
          <p:nvPr/>
        </p:nvSpPr>
        <p:spPr>
          <a:xfrm>
            <a:off x="9729389" y="3740942"/>
            <a:ext cx="2233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tx2"/>
                </a:solidFill>
              </a:rPr>
              <a:t>Predicted grades need to be objective – supported by data</a:t>
            </a:r>
          </a:p>
        </p:txBody>
      </p:sp>
    </p:spTree>
    <p:extLst>
      <p:ext uri="{BB962C8B-B14F-4D97-AF65-F5344CB8AC3E}">
        <p14:creationId xmlns:p14="http://schemas.microsoft.com/office/powerpoint/2010/main" val="20955928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8ECF6-69D1-4EAF-B512-3E4DD95A01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35714"/>
            <a:ext cx="10515600" cy="1325563"/>
          </a:xfrm>
        </p:spPr>
        <p:txBody>
          <a:bodyPr/>
          <a:lstStyle/>
          <a:p>
            <a:pPr algn="ctr"/>
            <a:r>
              <a:rPr lang="en-GB" b="1">
                <a:solidFill>
                  <a:schemeClr val="tx2">
                    <a:lumMod val="75000"/>
                  </a:schemeClr>
                </a:solidFill>
              </a:rPr>
              <a:t>Preparing for the next step after A levels (already!)</a:t>
            </a:r>
          </a:p>
        </p:txBody>
      </p:sp>
    </p:spTree>
    <p:extLst>
      <p:ext uri="{BB962C8B-B14F-4D97-AF65-F5344CB8AC3E}">
        <p14:creationId xmlns:p14="http://schemas.microsoft.com/office/powerpoint/2010/main" val="111225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7192570-71A4-4B48-81CF-5439BAA5B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203" y="134746"/>
            <a:ext cx="11513371" cy="563765"/>
          </a:xfrm>
        </p:spPr>
        <p:txBody>
          <a:bodyPr>
            <a:normAutofit fontScale="90000"/>
          </a:bodyPr>
          <a:lstStyle/>
          <a:p>
            <a:r>
              <a:rPr lang="en-GB" dirty="0"/>
              <a:t>Preparing for the next step Ms Findlay  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901EB75C-19F1-4A14-B47E-25F3BC6B425C}"/>
              </a:ext>
            </a:extLst>
          </p:cNvPr>
          <p:cNvSpPr txBox="1">
            <a:spLocks/>
          </p:cNvSpPr>
          <p:nvPr/>
        </p:nvSpPr>
        <p:spPr>
          <a:xfrm>
            <a:off x="388199" y="1088570"/>
            <a:ext cx="11451376" cy="504606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buNone/>
            </a:pPr>
            <a:r>
              <a:rPr lang="en-GB" sz="4000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2025 destinations</a:t>
            </a:r>
            <a:endParaRPr lang="en-GB" sz="3600" dirty="0">
              <a:effectLst/>
              <a:latin typeface="+mj-lt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200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90% going on to university now or following a gap year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200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42% of university places secured are at Russell Group institutions </a:t>
            </a:r>
          </a:p>
          <a:p>
            <a:pPr marL="342900" indent="-342900">
              <a:buFont typeface="Symbol" panose="05050102010706020507" pitchFamily="18" charset="2"/>
              <a:buChar char=""/>
            </a:pPr>
            <a:r>
              <a:rPr lang="en-GB" sz="2200" dirty="0">
                <a:latin typeface="+mj-lt"/>
                <a:ea typeface="Times New Roman" panose="02020603050405020304" pitchFamily="18" charset="0"/>
                <a:cs typeface="Calibri"/>
              </a:rPr>
              <a:t>4 accepted to study at Oxford or Cambridge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r>
              <a:rPr lang="en-GB" sz="2200" dirty="0">
                <a:effectLst/>
                <a:latin typeface="+mj-lt"/>
                <a:ea typeface="Times New Roman" panose="02020603050405020304" pitchFamily="18" charset="0"/>
                <a:cs typeface="Calibri" panose="020F0502020204030204" pitchFamily="34" charset="0"/>
              </a:rPr>
              <a:t>7 are going on to study Medicine, Dentistry or Veterinary Medicine</a:t>
            </a:r>
          </a:p>
          <a:p>
            <a:pPr marL="342900" indent="-342900">
              <a:buFont typeface="Symbol" panose="05050102010706020507" pitchFamily="18" charset="2"/>
              <a:buChar char=""/>
            </a:pPr>
            <a:r>
              <a:rPr lang="en-GB" sz="2200" dirty="0">
                <a:ea typeface="Calibri" panose="020F0502020204030204" pitchFamily="34" charset="0"/>
                <a:cs typeface="Calibri" panose="020F0502020204030204" pitchFamily="34" charset="0"/>
              </a:rPr>
              <a:t>8% secured apprenticeships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GB" sz="2200" dirty="0">
              <a:effectLst/>
              <a:latin typeface="+mj-lt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0" lvl="0" indent="0">
              <a:buNone/>
            </a:pPr>
            <a:r>
              <a:rPr lang="en-GB" sz="2200" dirty="0"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200" dirty="0">
              <a:effectLst/>
              <a:latin typeface="+mj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lvl="0" indent="0">
              <a:buNone/>
            </a:pPr>
            <a:endParaRPr lang="en-GB" sz="2200" dirty="0">
              <a:effectLst/>
              <a:latin typeface="+mj-lt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GB" sz="2000" dirty="0"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solidFill>
                <a:srgbClr val="002060"/>
              </a:solidFill>
            </a:endParaRP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GB" sz="20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D8169A-C186-4B67-800E-C191DAD12914}"/>
              </a:ext>
            </a:extLst>
          </p:cNvPr>
          <p:cNvSpPr txBox="1"/>
          <p:nvPr/>
        </p:nvSpPr>
        <p:spPr>
          <a:xfrm>
            <a:off x="595468" y="4243520"/>
            <a:ext cx="11244106" cy="150810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400" i="1" dirty="0">
                <a:solidFill>
                  <a:schemeClr val="accent5">
                    <a:lumMod val="75000"/>
                  </a:schemeClr>
                </a:solidFill>
              </a:rPr>
              <a:t>Students without a goal or vision hit a ceiling and underperform by about one grade. Students who don’t know why they’re doing A levels, are usually the first to show decreased levels of effort when the going gets tough. 	</a:t>
            </a:r>
            <a:r>
              <a:rPr lang="en-GB" sz="2000" i="1" dirty="0">
                <a:solidFill>
                  <a:schemeClr val="accent5">
                    <a:lumMod val="75000"/>
                  </a:schemeClr>
                </a:solidFill>
              </a:rPr>
              <a:t>												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</a:rPr>
              <a:t>Oakes and Griffin 2016</a:t>
            </a:r>
          </a:p>
        </p:txBody>
      </p:sp>
    </p:spTree>
    <p:extLst>
      <p:ext uri="{BB962C8B-B14F-4D97-AF65-F5344CB8AC3E}">
        <p14:creationId xmlns:p14="http://schemas.microsoft.com/office/powerpoint/2010/main" val="20991257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6B6489BE-E438-4D52-93BF-0D7230C1D383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95"/>
          <a:stretch/>
        </p:blipFill>
        <p:spPr bwMode="auto">
          <a:xfrm rot="5400000">
            <a:off x="7726730" y="14407"/>
            <a:ext cx="4570452" cy="454164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57192570-71A4-4B48-81CF-5439BAA5B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5988" y="134746"/>
            <a:ext cx="6374921" cy="635651"/>
          </a:xfrm>
        </p:spPr>
        <p:txBody>
          <a:bodyPr>
            <a:normAutofit fontScale="90000"/>
          </a:bodyPr>
          <a:lstStyle/>
          <a:p>
            <a:r>
              <a:rPr lang="en-GB"/>
              <a:t>Preparing for the next step  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901EB75C-19F1-4A14-B47E-25F3BC6B425C}"/>
              </a:ext>
            </a:extLst>
          </p:cNvPr>
          <p:cNvSpPr txBox="1">
            <a:spLocks/>
          </p:cNvSpPr>
          <p:nvPr/>
        </p:nvSpPr>
        <p:spPr>
          <a:xfrm>
            <a:off x="69575" y="788504"/>
            <a:ext cx="5380846" cy="54333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900">
                <a:solidFill>
                  <a:schemeClr val="accent5">
                    <a:lumMod val="75000"/>
                  </a:schemeClr>
                </a:solidFill>
              </a:rPr>
              <a:t>Oxford and Cambridge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200">
                <a:solidFill>
                  <a:schemeClr val="accent5">
                    <a:lumMod val="75000"/>
                  </a:schemeClr>
                </a:solidFill>
                <a:latin typeface="+mj-lt"/>
              </a:rPr>
              <a:t>Early application date: 15</a:t>
            </a:r>
            <a:r>
              <a:rPr lang="en-GB" sz="2200" baseline="30000">
                <a:solidFill>
                  <a:schemeClr val="accent5">
                    <a:lumMod val="75000"/>
                  </a:schemeClr>
                </a:solidFill>
                <a:latin typeface="+mj-lt"/>
              </a:rPr>
              <a:t>th</a:t>
            </a:r>
            <a:r>
              <a:rPr lang="en-GB" sz="2200">
                <a:solidFill>
                  <a:schemeClr val="accent5">
                    <a:lumMod val="75000"/>
                  </a:schemeClr>
                </a:solidFill>
                <a:latin typeface="+mj-lt"/>
              </a:rPr>
              <a:t> October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200">
                <a:solidFill>
                  <a:schemeClr val="accent5">
                    <a:lumMod val="75000"/>
                  </a:schemeClr>
                </a:solidFill>
                <a:latin typeface="+mj-lt"/>
              </a:rPr>
              <a:t>W</a:t>
            </a:r>
            <a:r>
              <a:rPr lang="en-GB" sz="2200" b="0" i="0">
                <a:solidFill>
                  <a:schemeClr val="accent5">
                    <a:lumMod val="75000"/>
                  </a:schemeClr>
                </a:solidFill>
                <a:effectLst/>
                <a:latin typeface="+mj-lt"/>
              </a:rPr>
              <a:t>orkshops delivered by the Universities of Oxford and Cambridge  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200" b="0" i="0">
                <a:solidFill>
                  <a:schemeClr val="accent5">
                    <a:lumMod val="75000"/>
                  </a:schemeClr>
                </a:solidFill>
                <a:effectLst/>
                <a:latin typeface="+mj-lt"/>
              </a:rPr>
              <a:t>Free accommodation for visiting open days at Oxford 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200" b="0" i="0">
                <a:solidFill>
                  <a:schemeClr val="accent5">
                    <a:lumMod val="75000"/>
                  </a:schemeClr>
                </a:solidFill>
                <a:effectLst/>
                <a:latin typeface="+mj-lt"/>
              </a:rPr>
              <a:t>Bespoke advice about suitable super-curricular activities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200" b="0" i="0">
                <a:solidFill>
                  <a:schemeClr val="accent5">
                    <a:lumMod val="75000"/>
                  </a:schemeClr>
                </a:solidFill>
                <a:effectLst/>
                <a:latin typeface="+mj-lt"/>
              </a:rPr>
              <a:t>Regular one-to-one meetings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200" b="0" i="0">
                <a:solidFill>
                  <a:schemeClr val="accent5">
                    <a:lumMod val="75000"/>
                  </a:schemeClr>
                </a:solidFill>
                <a:effectLst/>
                <a:latin typeface="+mj-lt"/>
              </a:rPr>
              <a:t>Mentoring from successful alumni   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200" b="0" i="0">
                <a:solidFill>
                  <a:schemeClr val="accent5">
                    <a:lumMod val="75000"/>
                  </a:schemeClr>
                </a:solidFill>
                <a:effectLst/>
                <a:latin typeface="+mj-lt"/>
              </a:rPr>
              <a:t>Interview practice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2200" b="0" i="0">
                <a:solidFill>
                  <a:schemeClr val="accent5">
                    <a:lumMod val="75000"/>
                  </a:schemeClr>
                </a:solidFill>
                <a:effectLst/>
                <a:latin typeface="+mj-lt"/>
              </a:rPr>
              <a:t>Tailored school reference </a:t>
            </a:r>
          </a:p>
          <a:p>
            <a:endParaRPr lang="en-GB" sz="120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09D961AB-CFD6-4DBD-B871-E395E6E36EEC}"/>
              </a:ext>
            </a:extLst>
          </p:cNvPr>
          <p:cNvSpPr>
            <a:spLocks/>
          </p:cNvSpPr>
          <p:nvPr/>
        </p:nvSpPr>
        <p:spPr bwMode="auto">
          <a:xfrm>
            <a:off x="5296567" y="2322396"/>
            <a:ext cx="1457728" cy="1647824"/>
          </a:xfrm>
          <a:custGeom>
            <a:avLst/>
            <a:gdLst>
              <a:gd name="T0" fmla="*/ 1810 w 1979"/>
              <a:gd name="T1" fmla="*/ 795 h 2378"/>
              <a:gd name="T2" fmla="*/ 1859 w 1979"/>
              <a:gd name="T3" fmla="*/ 816 h 2378"/>
              <a:gd name="T4" fmla="*/ 1901 w 1979"/>
              <a:gd name="T5" fmla="*/ 859 h 2378"/>
              <a:gd name="T6" fmla="*/ 1925 w 1979"/>
              <a:gd name="T7" fmla="*/ 897 h 2378"/>
              <a:gd name="T8" fmla="*/ 1964 w 1979"/>
              <a:gd name="T9" fmla="*/ 912 h 2378"/>
              <a:gd name="T10" fmla="*/ 1131 w 1979"/>
              <a:gd name="T11" fmla="*/ 0 h 2378"/>
              <a:gd name="T12" fmla="*/ 1125 w 1979"/>
              <a:gd name="T13" fmla="*/ 24 h 2378"/>
              <a:gd name="T14" fmla="*/ 1152 w 1979"/>
              <a:gd name="T15" fmla="*/ 58 h 2378"/>
              <a:gd name="T16" fmla="*/ 1191 w 1979"/>
              <a:gd name="T17" fmla="*/ 82 h 2378"/>
              <a:gd name="T18" fmla="*/ 1229 w 1979"/>
              <a:gd name="T19" fmla="*/ 125 h 2378"/>
              <a:gd name="T20" fmla="*/ 1245 w 1979"/>
              <a:gd name="T21" fmla="*/ 178 h 2378"/>
              <a:gd name="T22" fmla="*/ 1242 w 1979"/>
              <a:gd name="T23" fmla="*/ 231 h 2378"/>
              <a:gd name="T24" fmla="*/ 1208 w 1979"/>
              <a:gd name="T25" fmla="*/ 297 h 2378"/>
              <a:gd name="T26" fmla="*/ 1145 w 1979"/>
              <a:gd name="T27" fmla="*/ 348 h 2378"/>
              <a:gd name="T28" fmla="*/ 1063 w 1979"/>
              <a:gd name="T29" fmla="*/ 375 h 2378"/>
              <a:gd name="T30" fmla="*/ 994 w 1979"/>
              <a:gd name="T31" fmla="*/ 378 h 2378"/>
              <a:gd name="T32" fmla="*/ 907 w 1979"/>
              <a:gd name="T33" fmla="*/ 357 h 2378"/>
              <a:gd name="T34" fmla="*/ 840 w 1979"/>
              <a:gd name="T35" fmla="*/ 312 h 2378"/>
              <a:gd name="T36" fmla="*/ 798 w 1979"/>
              <a:gd name="T37" fmla="*/ 249 h 2378"/>
              <a:gd name="T38" fmla="*/ 788 w 1979"/>
              <a:gd name="T39" fmla="*/ 194 h 2378"/>
              <a:gd name="T40" fmla="*/ 800 w 1979"/>
              <a:gd name="T41" fmla="*/ 136 h 2378"/>
              <a:gd name="T42" fmla="*/ 828 w 1979"/>
              <a:gd name="T43" fmla="*/ 95 h 2378"/>
              <a:gd name="T44" fmla="*/ 868 w 1979"/>
              <a:gd name="T45" fmla="*/ 65 h 2378"/>
              <a:gd name="T46" fmla="*/ 906 w 1979"/>
              <a:gd name="T47" fmla="*/ 33 h 2378"/>
              <a:gd name="T48" fmla="*/ 903 w 1979"/>
              <a:gd name="T49" fmla="*/ 0 h 2378"/>
              <a:gd name="T50" fmla="*/ 856 w 1979"/>
              <a:gd name="T51" fmla="*/ 1982 h 2378"/>
              <a:gd name="T52" fmla="*/ 894 w 1979"/>
              <a:gd name="T53" fmla="*/ 1991 h 2378"/>
              <a:gd name="T54" fmla="*/ 909 w 1979"/>
              <a:gd name="T55" fmla="*/ 2013 h 2378"/>
              <a:gd name="T56" fmla="*/ 900 w 1979"/>
              <a:gd name="T57" fmla="*/ 2039 h 2378"/>
              <a:gd name="T58" fmla="*/ 868 w 1979"/>
              <a:gd name="T59" fmla="*/ 2064 h 2378"/>
              <a:gd name="T60" fmla="*/ 828 w 1979"/>
              <a:gd name="T61" fmla="*/ 2095 h 2378"/>
              <a:gd name="T62" fmla="*/ 800 w 1979"/>
              <a:gd name="T63" fmla="*/ 2134 h 2378"/>
              <a:gd name="T64" fmla="*/ 788 w 1979"/>
              <a:gd name="T65" fmla="*/ 2193 h 2378"/>
              <a:gd name="T66" fmla="*/ 798 w 1979"/>
              <a:gd name="T67" fmla="*/ 2248 h 2378"/>
              <a:gd name="T68" fmla="*/ 840 w 1979"/>
              <a:gd name="T69" fmla="*/ 2311 h 2378"/>
              <a:gd name="T70" fmla="*/ 907 w 1979"/>
              <a:gd name="T71" fmla="*/ 2356 h 2378"/>
              <a:gd name="T72" fmla="*/ 994 w 1979"/>
              <a:gd name="T73" fmla="*/ 2376 h 2378"/>
              <a:gd name="T74" fmla="*/ 1063 w 1979"/>
              <a:gd name="T75" fmla="*/ 2374 h 2378"/>
              <a:gd name="T76" fmla="*/ 1145 w 1979"/>
              <a:gd name="T77" fmla="*/ 2347 h 2378"/>
              <a:gd name="T78" fmla="*/ 1206 w 1979"/>
              <a:gd name="T79" fmla="*/ 2296 h 2378"/>
              <a:gd name="T80" fmla="*/ 1242 w 1979"/>
              <a:gd name="T81" fmla="*/ 2230 h 2378"/>
              <a:gd name="T82" fmla="*/ 1245 w 1979"/>
              <a:gd name="T83" fmla="*/ 2178 h 2378"/>
              <a:gd name="T84" fmla="*/ 1227 w 1979"/>
              <a:gd name="T85" fmla="*/ 2124 h 2378"/>
              <a:gd name="T86" fmla="*/ 1191 w 1979"/>
              <a:gd name="T87" fmla="*/ 2081 h 2378"/>
              <a:gd name="T88" fmla="*/ 1155 w 1979"/>
              <a:gd name="T89" fmla="*/ 2058 h 2378"/>
              <a:gd name="T90" fmla="*/ 1128 w 1979"/>
              <a:gd name="T91" fmla="*/ 2033 h 2378"/>
              <a:gd name="T92" fmla="*/ 1127 w 1979"/>
              <a:gd name="T93" fmla="*/ 2006 h 2378"/>
              <a:gd name="T94" fmla="*/ 1146 w 1979"/>
              <a:gd name="T95" fmla="*/ 1988 h 2378"/>
              <a:gd name="T96" fmla="*/ 1979 w 1979"/>
              <a:gd name="T97" fmla="*/ 1982 h 2378"/>
              <a:gd name="T98" fmla="*/ 1964 w 1979"/>
              <a:gd name="T99" fmla="*/ 1130 h 2378"/>
              <a:gd name="T100" fmla="*/ 1925 w 1979"/>
              <a:gd name="T101" fmla="*/ 1143 h 2378"/>
              <a:gd name="T102" fmla="*/ 1901 w 1979"/>
              <a:gd name="T103" fmla="*/ 1182 h 2378"/>
              <a:gd name="T104" fmla="*/ 1859 w 1979"/>
              <a:gd name="T105" fmla="*/ 1224 h 2378"/>
              <a:gd name="T106" fmla="*/ 1810 w 1979"/>
              <a:gd name="T107" fmla="*/ 1246 h 2378"/>
              <a:gd name="T108" fmla="*/ 1759 w 1979"/>
              <a:gd name="T109" fmla="*/ 1248 h 2378"/>
              <a:gd name="T110" fmla="*/ 1690 w 1979"/>
              <a:gd name="T111" fmla="*/ 1222 h 2378"/>
              <a:gd name="T112" fmla="*/ 1637 w 1979"/>
              <a:gd name="T113" fmla="*/ 1166 h 2378"/>
              <a:gd name="T114" fmla="*/ 1602 w 1979"/>
              <a:gd name="T115" fmla="*/ 1088 h 2378"/>
              <a:gd name="T116" fmla="*/ 1595 w 1979"/>
              <a:gd name="T117" fmla="*/ 1021 h 2378"/>
              <a:gd name="T118" fmla="*/ 1610 w 1979"/>
              <a:gd name="T119" fmla="*/ 931 h 2378"/>
              <a:gd name="T120" fmla="*/ 1649 w 1979"/>
              <a:gd name="T121" fmla="*/ 858 h 2378"/>
              <a:gd name="T122" fmla="*/ 1707 w 1979"/>
              <a:gd name="T123" fmla="*/ 808 h 2378"/>
              <a:gd name="T124" fmla="*/ 1779 w 1979"/>
              <a:gd name="T125" fmla="*/ 790 h 23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979" h="2378">
                <a:moveTo>
                  <a:pt x="1779" y="790"/>
                </a:moveTo>
                <a:lnTo>
                  <a:pt x="1779" y="790"/>
                </a:lnTo>
                <a:lnTo>
                  <a:pt x="1795" y="792"/>
                </a:lnTo>
                <a:lnTo>
                  <a:pt x="1810" y="795"/>
                </a:lnTo>
                <a:lnTo>
                  <a:pt x="1825" y="798"/>
                </a:lnTo>
                <a:lnTo>
                  <a:pt x="1837" y="804"/>
                </a:lnTo>
                <a:lnTo>
                  <a:pt x="1849" y="810"/>
                </a:lnTo>
                <a:lnTo>
                  <a:pt x="1859" y="816"/>
                </a:lnTo>
                <a:lnTo>
                  <a:pt x="1868" y="823"/>
                </a:lnTo>
                <a:lnTo>
                  <a:pt x="1877" y="831"/>
                </a:lnTo>
                <a:lnTo>
                  <a:pt x="1891" y="846"/>
                </a:lnTo>
                <a:lnTo>
                  <a:pt x="1901" y="859"/>
                </a:lnTo>
                <a:lnTo>
                  <a:pt x="1909" y="871"/>
                </a:lnTo>
                <a:lnTo>
                  <a:pt x="1909" y="871"/>
                </a:lnTo>
                <a:lnTo>
                  <a:pt x="1916" y="886"/>
                </a:lnTo>
                <a:lnTo>
                  <a:pt x="1925" y="897"/>
                </a:lnTo>
                <a:lnTo>
                  <a:pt x="1936" y="906"/>
                </a:lnTo>
                <a:lnTo>
                  <a:pt x="1945" y="910"/>
                </a:lnTo>
                <a:lnTo>
                  <a:pt x="1955" y="913"/>
                </a:lnTo>
                <a:lnTo>
                  <a:pt x="1964" y="912"/>
                </a:lnTo>
                <a:lnTo>
                  <a:pt x="1972" y="907"/>
                </a:lnTo>
                <a:lnTo>
                  <a:pt x="1979" y="900"/>
                </a:lnTo>
                <a:lnTo>
                  <a:pt x="1979" y="0"/>
                </a:lnTo>
                <a:lnTo>
                  <a:pt x="1131" y="0"/>
                </a:lnTo>
                <a:lnTo>
                  <a:pt x="1131" y="0"/>
                </a:lnTo>
                <a:lnTo>
                  <a:pt x="1127" y="7"/>
                </a:lnTo>
                <a:lnTo>
                  <a:pt x="1125" y="15"/>
                </a:lnTo>
                <a:lnTo>
                  <a:pt x="1125" y="24"/>
                </a:lnTo>
                <a:lnTo>
                  <a:pt x="1128" y="33"/>
                </a:lnTo>
                <a:lnTo>
                  <a:pt x="1134" y="42"/>
                </a:lnTo>
                <a:lnTo>
                  <a:pt x="1142" y="50"/>
                </a:lnTo>
                <a:lnTo>
                  <a:pt x="1152" y="58"/>
                </a:lnTo>
                <a:lnTo>
                  <a:pt x="1166" y="65"/>
                </a:lnTo>
                <a:lnTo>
                  <a:pt x="1166" y="65"/>
                </a:lnTo>
                <a:lnTo>
                  <a:pt x="1179" y="73"/>
                </a:lnTo>
                <a:lnTo>
                  <a:pt x="1191" y="82"/>
                </a:lnTo>
                <a:lnTo>
                  <a:pt x="1206" y="95"/>
                </a:lnTo>
                <a:lnTo>
                  <a:pt x="1214" y="104"/>
                </a:lnTo>
                <a:lnTo>
                  <a:pt x="1221" y="113"/>
                </a:lnTo>
                <a:lnTo>
                  <a:pt x="1229" y="125"/>
                </a:lnTo>
                <a:lnTo>
                  <a:pt x="1235" y="136"/>
                </a:lnTo>
                <a:lnTo>
                  <a:pt x="1239" y="149"/>
                </a:lnTo>
                <a:lnTo>
                  <a:pt x="1244" y="163"/>
                </a:lnTo>
                <a:lnTo>
                  <a:pt x="1245" y="178"/>
                </a:lnTo>
                <a:lnTo>
                  <a:pt x="1247" y="194"/>
                </a:lnTo>
                <a:lnTo>
                  <a:pt x="1247" y="194"/>
                </a:lnTo>
                <a:lnTo>
                  <a:pt x="1245" y="213"/>
                </a:lnTo>
                <a:lnTo>
                  <a:pt x="1242" y="231"/>
                </a:lnTo>
                <a:lnTo>
                  <a:pt x="1236" y="249"/>
                </a:lnTo>
                <a:lnTo>
                  <a:pt x="1229" y="266"/>
                </a:lnTo>
                <a:lnTo>
                  <a:pt x="1218" y="282"/>
                </a:lnTo>
                <a:lnTo>
                  <a:pt x="1208" y="297"/>
                </a:lnTo>
                <a:lnTo>
                  <a:pt x="1194" y="312"/>
                </a:lnTo>
                <a:lnTo>
                  <a:pt x="1179" y="326"/>
                </a:lnTo>
                <a:lnTo>
                  <a:pt x="1163" y="336"/>
                </a:lnTo>
                <a:lnTo>
                  <a:pt x="1145" y="348"/>
                </a:lnTo>
                <a:lnTo>
                  <a:pt x="1127" y="357"/>
                </a:lnTo>
                <a:lnTo>
                  <a:pt x="1106" y="364"/>
                </a:lnTo>
                <a:lnTo>
                  <a:pt x="1085" y="370"/>
                </a:lnTo>
                <a:lnTo>
                  <a:pt x="1063" y="375"/>
                </a:lnTo>
                <a:lnTo>
                  <a:pt x="1040" y="378"/>
                </a:lnTo>
                <a:lnTo>
                  <a:pt x="1018" y="379"/>
                </a:lnTo>
                <a:lnTo>
                  <a:pt x="1018" y="379"/>
                </a:lnTo>
                <a:lnTo>
                  <a:pt x="994" y="378"/>
                </a:lnTo>
                <a:lnTo>
                  <a:pt x="972" y="375"/>
                </a:lnTo>
                <a:lnTo>
                  <a:pt x="949" y="370"/>
                </a:lnTo>
                <a:lnTo>
                  <a:pt x="928" y="364"/>
                </a:lnTo>
                <a:lnTo>
                  <a:pt x="907" y="357"/>
                </a:lnTo>
                <a:lnTo>
                  <a:pt x="889" y="348"/>
                </a:lnTo>
                <a:lnTo>
                  <a:pt x="871" y="336"/>
                </a:lnTo>
                <a:lnTo>
                  <a:pt x="855" y="326"/>
                </a:lnTo>
                <a:lnTo>
                  <a:pt x="840" y="312"/>
                </a:lnTo>
                <a:lnTo>
                  <a:pt x="827" y="297"/>
                </a:lnTo>
                <a:lnTo>
                  <a:pt x="816" y="282"/>
                </a:lnTo>
                <a:lnTo>
                  <a:pt x="806" y="266"/>
                </a:lnTo>
                <a:lnTo>
                  <a:pt x="798" y="249"/>
                </a:lnTo>
                <a:lnTo>
                  <a:pt x="792" y="231"/>
                </a:lnTo>
                <a:lnTo>
                  <a:pt x="789" y="213"/>
                </a:lnTo>
                <a:lnTo>
                  <a:pt x="788" y="194"/>
                </a:lnTo>
                <a:lnTo>
                  <a:pt x="788" y="194"/>
                </a:lnTo>
                <a:lnTo>
                  <a:pt x="789" y="178"/>
                </a:lnTo>
                <a:lnTo>
                  <a:pt x="791" y="163"/>
                </a:lnTo>
                <a:lnTo>
                  <a:pt x="795" y="149"/>
                </a:lnTo>
                <a:lnTo>
                  <a:pt x="800" y="136"/>
                </a:lnTo>
                <a:lnTo>
                  <a:pt x="807" y="125"/>
                </a:lnTo>
                <a:lnTo>
                  <a:pt x="813" y="113"/>
                </a:lnTo>
                <a:lnTo>
                  <a:pt x="821" y="104"/>
                </a:lnTo>
                <a:lnTo>
                  <a:pt x="828" y="95"/>
                </a:lnTo>
                <a:lnTo>
                  <a:pt x="843" y="82"/>
                </a:lnTo>
                <a:lnTo>
                  <a:pt x="855" y="73"/>
                </a:lnTo>
                <a:lnTo>
                  <a:pt x="868" y="65"/>
                </a:lnTo>
                <a:lnTo>
                  <a:pt x="868" y="65"/>
                </a:lnTo>
                <a:lnTo>
                  <a:pt x="882" y="58"/>
                </a:lnTo>
                <a:lnTo>
                  <a:pt x="892" y="50"/>
                </a:lnTo>
                <a:lnTo>
                  <a:pt x="900" y="42"/>
                </a:lnTo>
                <a:lnTo>
                  <a:pt x="906" y="33"/>
                </a:lnTo>
                <a:lnTo>
                  <a:pt x="909" y="24"/>
                </a:lnTo>
                <a:lnTo>
                  <a:pt x="909" y="15"/>
                </a:lnTo>
                <a:lnTo>
                  <a:pt x="907" y="7"/>
                </a:lnTo>
                <a:lnTo>
                  <a:pt x="903" y="0"/>
                </a:lnTo>
                <a:lnTo>
                  <a:pt x="0" y="0"/>
                </a:lnTo>
                <a:lnTo>
                  <a:pt x="0" y="1982"/>
                </a:lnTo>
                <a:lnTo>
                  <a:pt x="856" y="1982"/>
                </a:lnTo>
                <a:lnTo>
                  <a:pt x="856" y="1982"/>
                </a:lnTo>
                <a:lnTo>
                  <a:pt x="867" y="1983"/>
                </a:lnTo>
                <a:lnTo>
                  <a:pt x="877" y="1985"/>
                </a:lnTo>
                <a:lnTo>
                  <a:pt x="886" y="1988"/>
                </a:lnTo>
                <a:lnTo>
                  <a:pt x="894" y="1991"/>
                </a:lnTo>
                <a:lnTo>
                  <a:pt x="900" y="1995"/>
                </a:lnTo>
                <a:lnTo>
                  <a:pt x="904" y="2001"/>
                </a:lnTo>
                <a:lnTo>
                  <a:pt x="907" y="2006"/>
                </a:lnTo>
                <a:lnTo>
                  <a:pt x="909" y="2013"/>
                </a:lnTo>
                <a:lnTo>
                  <a:pt x="909" y="2019"/>
                </a:lnTo>
                <a:lnTo>
                  <a:pt x="907" y="2025"/>
                </a:lnTo>
                <a:lnTo>
                  <a:pt x="904" y="2033"/>
                </a:lnTo>
                <a:lnTo>
                  <a:pt x="900" y="2039"/>
                </a:lnTo>
                <a:lnTo>
                  <a:pt x="894" y="2046"/>
                </a:lnTo>
                <a:lnTo>
                  <a:pt x="886" y="2052"/>
                </a:lnTo>
                <a:lnTo>
                  <a:pt x="877" y="2058"/>
                </a:lnTo>
                <a:lnTo>
                  <a:pt x="868" y="2064"/>
                </a:lnTo>
                <a:lnTo>
                  <a:pt x="868" y="2064"/>
                </a:lnTo>
                <a:lnTo>
                  <a:pt x="855" y="2072"/>
                </a:lnTo>
                <a:lnTo>
                  <a:pt x="843" y="2081"/>
                </a:lnTo>
                <a:lnTo>
                  <a:pt x="828" y="2095"/>
                </a:lnTo>
                <a:lnTo>
                  <a:pt x="821" y="2103"/>
                </a:lnTo>
                <a:lnTo>
                  <a:pt x="813" y="2113"/>
                </a:lnTo>
                <a:lnTo>
                  <a:pt x="806" y="2124"/>
                </a:lnTo>
                <a:lnTo>
                  <a:pt x="800" y="2134"/>
                </a:lnTo>
                <a:lnTo>
                  <a:pt x="795" y="2148"/>
                </a:lnTo>
                <a:lnTo>
                  <a:pt x="791" y="2161"/>
                </a:lnTo>
                <a:lnTo>
                  <a:pt x="788" y="2178"/>
                </a:lnTo>
                <a:lnTo>
                  <a:pt x="788" y="2193"/>
                </a:lnTo>
                <a:lnTo>
                  <a:pt x="788" y="2193"/>
                </a:lnTo>
                <a:lnTo>
                  <a:pt x="789" y="2212"/>
                </a:lnTo>
                <a:lnTo>
                  <a:pt x="792" y="2230"/>
                </a:lnTo>
                <a:lnTo>
                  <a:pt x="798" y="2248"/>
                </a:lnTo>
                <a:lnTo>
                  <a:pt x="806" y="2264"/>
                </a:lnTo>
                <a:lnTo>
                  <a:pt x="815" y="2281"/>
                </a:lnTo>
                <a:lnTo>
                  <a:pt x="827" y="2296"/>
                </a:lnTo>
                <a:lnTo>
                  <a:pt x="840" y="2311"/>
                </a:lnTo>
                <a:lnTo>
                  <a:pt x="855" y="2324"/>
                </a:lnTo>
                <a:lnTo>
                  <a:pt x="871" y="2336"/>
                </a:lnTo>
                <a:lnTo>
                  <a:pt x="888" y="2347"/>
                </a:lnTo>
                <a:lnTo>
                  <a:pt x="907" y="2356"/>
                </a:lnTo>
                <a:lnTo>
                  <a:pt x="928" y="2363"/>
                </a:lnTo>
                <a:lnTo>
                  <a:pt x="949" y="2369"/>
                </a:lnTo>
                <a:lnTo>
                  <a:pt x="970" y="2374"/>
                </a:lnTo>
                <a:lnTo>
                  <a:pt x="994" y="2376"/>
                </a:lnTo>
                <a:lnTo>
                  <a:pt x="1016" y="2378"/>
                </a:lnTo>
                <a:lnTo>
                  <a:pt x="1016" y="2378"/>
                </a:lnTo>
                <a:lnTo>
                  <a:pt x="1040" y="2376"/>
                </a:lnTo>
                <a:lnTo>
                  <a:pt x="1063" y="2374"/>
                </a:lnTo>
                <a:lnTo>
                  <a:pt x="1085" y="2369"/>
                </a:lnTo>
                <a:lnTo>
                  <a:pt x="1106" y="2363"/>
                </a:lnTo>
                <a:lnTo>
                  <a:pt x="1125" y="2356"/>
                </a:lnTo>
                <a:lnTo>
                  <a:pt x="1145" y="2347"/>
                </a:lnTo>
                <a:lnTo>
                  <a:pt x="1163" y="2336"/>
                </a:lnTo>
                <a:lnTo>
                  <a:pt x="1179" y="2324"/>
                </a:lnTo>
                <a:lnTo>
                  <a:pt x="1194" y="2311"/>
                </a:lnTo>
                <a:lnTo>
                  <a:pt x="1206" y="2296"/>
                </a:lnTo>
                <a:lnTo>
                  <a:pt x="1218" y="2281"/>
                </a:lnTo>
                <a:lnTo>
                  <a:pt x="1229" y="2264"/>
                </a:lnTo>
                <a:lnTo>
                  <a:pt x="1236" y="2248"/>
                </a:lnTo>
                <a:lnTo>
                  <a:pt x="1242" y="2230"/>
                </a:lnTo>
                <a:lnTo>
                  <a:pt x="1245" y="2212"/>
                </a:lnTo>
                <a:lnTo>
                  <a:pt x="1247" y="2193"/>
                </a:lnTo>
                <a:lnTo>
                  <a:pt x="1247" y="2193"/>
                </a:lnTo>
                <a:lnTo>
                  <a:pt x="1245" y="2178"/>
                </a:lnTo>
                <a:lnTo>
                  <a:pt x="1242" y="2161"/>
                </a:lnTo>
                <a:lnTo>
                  <a:pt x="1239" y="2148"/>
                </a:lnTo>
                <a:lnTo>
                  <a:pt x="1233" y="2134"/>
                </a:lnTo>
                <a:lnTo>
                  <a:pt x="1227" y="2124"/>
                </a:lnTo>
                <a:lnTo>
                  <a:pt x="1221" y="2113"/>
                </a:lnTo>
                <a:lnTo>
                  <a:pt x="1214" y="2103"/>
                </a:lnTo>
                <a:lnTo>
                  <a:pt x="1206" y="2095"/>
                </a:lnTo>
                <a:lnTo>
                  <a:pt x="1191" y="2081"/>
                </a:lnTo>
                <a:lnTo>
                  <a:pt x="1178" y="2072"/>
                </a:lnTo>
                <a:lnTo>
                  <a:pt x="1166" y="2064"/>
                </a:lnTo>
                <a:lnTo>
                  <a:pt x="1166" y="2064"/>
                </a:lnTo>
                <a:lnTo>
                  <a:pt x="1155" y="2058"/>
                </a:lnTo>
                <a:lnTo>
                  <a:pt x="1146" y="2052"/>
                </a:lnTo>
                <a:lnTo>
                  <a:pt x="1139" y="2046"/>
                </a:lnTo>
                <a:lnTo>
                  <a:pt x="1133" y="2039"/>
                </a:lnTo>
                <a:lnTo>
                  <a:pt x="1128" y="2033"/>
                </a:lnTo>
                <a:lnTo>
                  <a:pt x="1125" y="2025"/>
                </a:lnTo>
                <a:lnTo>
                  <a:pt x="1125" y="2019"/>
                </a:lnTo>
                <a:lnTo>
                  <a:pt x="1125" y="2013"/>
                </a:lnTo>
                <a:lnTo>
                  <a:pt x="1127" y="2006"/>
                </a:lnTo>
                <a:lnTo>
                  <a:pt x="1130" y="2001"/>
                </a:lnTo>
                <a:lnTo>
                  <a:pt x="1134" y="1995"/>
                </a:lnTo>
                <a:lnTo>
                  <a:pt x="1140" y="1991"/>
                </a:lnTo>
                <a:lnTo>
                  <a:pt x="1146" y="1988"/>
                </a:lnTo>
                <a:lnTo>
                  <a:pt x="1155" y="1985"/>
                </a:lnTo>
                <a:lnTo>
                  <a:pt x="1166" y="1983"/>
                </a:lnTo>
                <a:lnTo>
                  <a:pt x="1178" y="1982"/>
                </a:lnTo>
                <a:lnTo>
                  <a:pt x="1979" y="1982"/>
                </a:lnTo>
                <a:lnTo>
                  <a:pt x="1979" y="1142"/>
                </a:lnTo>
                <a:lnTo>
                  <a:pt x="1979" y="1142"/>
                </a:lnTo>
                <a:lnTo>
                  <a:pt x="1972" y="1134"/>
                </a:lnTo>
                <a:lnTo>
                  <a:pt x="1964" y="1130"/>
                </a:lnTo>
                <a:lnTo>
                  <a:pt x="1955" y="1128"/>
                </a:lnTo>
                <a:lnTo>
                  <a:pt x="1945" y="1130"/>
                </a:lnTo>
                <a:lnTo>
                  <a:pt x="1936" y="1136"/>
                </a:lnTo>
                <a:lnTo>
                  <a:pt x="1925" y="1143"/>
                </a:lnTo>
                <a:lnTo>
                  <a:pt x="1916" y="1155"/>
                </a:lnTo>
                <a:lnTo>
                  <a:pt x="1909" y="1170"/>
                </a:lnTo>
                <a:lnTo>
                  <a:pt x="1909" y="1170"/>
                </a:lnTo>
                <a:lnTo>
                  <a:pt x="1901" y="1182"/>
                </a:lnTo>
                <a:lnTo>
                  <a:pt x="1891" y="1196"/>
                </a:lnTo>
                <a:lnTo>
                  <a:pt x="1877" y="1209"/>
                </a:lnTo>
                <a:lnTo>
                  <a:pt x="1868" y="1216"/>
                </a:lnTo>
                <a:lnTo>
                  <a:pt x="1859" y="1224"/>
                </a:lnTo>
                <a:lnTo>
                  <a:pt x="1849" y="1231"/>
                </a:lnTo>
                <a:lnTo>
                  <a:pt x="1837" y="1237"/>
                </a:lnTo>
                <a:lnTo>
                  <a:pt x="1825" y="1242"/>
                </a:lnTo>
                <a:lnTo>
                  <a:pt x="1810" y="1246"/>
                </a:lnTo>
                <a:lnTo>
                  <a:pt x="1795" y="1249"/>
                </a:lnTo>
                <a:lnTo>
                  <a:pt x="1779" y="1249"/>
                </a:lnTo>
                <a:lnTo>
                  <a:pt x="1779" y="1249"/>
                </a:lnTo>
                <a:lnTo>
                  <a:pt x="1759" y="1248"/>
                </a:lnTo>
                <a:lnTo>
                  <a:pt x="1741" y="1245"/>
                </a:lnTo>
                <a:lnTo>
                  <a:pt x="1723" y="1239"/>
                </a:lnTo>
                <a:lnTo>
                  <a:pt x="1707" y="1231"/>
                </a:lnTo>
                <a:lnTo>
                  <a:pt x="1690" y="1222"/>
                </a:lnTo>
                <a:lnTo>
                  <a:pt x="1676" y="1211"/>
                </a:lnTo>
                <a:lnTo>
                  <a:pt x="1662" y="1197"/>
                </a:lnTo>
                <a:lnTo>
                  <a:pt x="1649" y="1182"/>
                </a:lnTo>
                <a:lnTo>
                  <a:pt x="1637" y="1166"/>
                </a:lnTo>
                <a:lnTo>
                  <a:pt x="1626" y="1149"/>
                </a:lnTo>
                <a:lnTo>
                  <a:pt x="1617" y="1130"/>
                </a:lnTo>
                <a:lnTo>
                  <a:pt x="1610" y="1110"/>
                </a:lnTo>
                <a:lnTo>
                  <a:pt x="1602" y="1088"/>
                </a:lnTo>
                <a:lnTo>
                  <a:pt x="1598" y="1067"/>
                </a:lnTo>
                <a:lnTo>
                  <a:pt x="1595" y="1043"/>
                </a:lnTo>
                <a:lnTo>
                  <a:pt x="1595" y="1021"/>
                </a:lnTo>
                <a:lnTo>
                  <a:pt x="1595" y="1021"/>
                </a:lnTo>
                <a:lnTo>
                  <a:pt x="1595" y="997"/>
                </a:lnTo>
                <a:lnTo>
                  <a:pt x="1598" y="974"/>
                </a:lnTo>
                <a:lnTo>
                  <a:pt x="1602" y="952"/>
                </a:lnTo>
                <a:lnTo>
                  <a:pt x="1610" y="931"/>
                </a:lnTo>
                <a:lnTo>
                  <a:pt x="1617" y="912"/>
                </a:lnTo>
                <a:lnTo>
                  <a:pt x="1626" y="892"/>
                </a:lnTo>
                <a:lnTo>
                  <a:pt x="1637" y="874"/>
                </a:lnTo>
                <a:lnTo>
                  <a:pt x="1649" y="858"/>
                </a:lnTo>
                <a:lnTo>
                  <a:pt x="1662" y="843"/>
                </a:lnTo>
                <a:lnTo>
                  <a:pt x="1676" y="831"/>
                </a:lnTo>
                <a:lnTo>
                  <a:pt x="1690" y="819"/>
                </a:lnTo>
                <a:lnTo>
                  <a:pt x="1707" y="808"/>
                </a:lnTo>
                <a:lnTo>
                  <a:pt x="1723" y="801"/>
                </a:lnTo>
                <a:lnTo>
                  <a:pt x="1741" y="795"/>
                </a:lnTo>
                <a:lnTo>
                  <a:pt x="1759" y="792"/>
                </a:lnTo>
                <a:lnTo>
                  <a:pt x="1779" y="790"/>
                </a:lnTo>
                <a:lnTo>
                  <a:pt x="1779" y="790"/>
                </a:ln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bIns="360000" anchor="ctr"/>
          <a:lstStyle/>
          <a:p>
            <a:pPr algn="ctr" eaLnBrk="1" hangingPunct="1">
              <a:defRPr/>
            </a:pPr>
            <a:r>
              <a:rPr lang="en-US">
                <a:solidFill>
                  <a:schemeClr val="bg1"/>
                </a:solidFill>
                <a:cs typeface="Arial" charset="0"/>
              </a:rPr>
              <a:t>Reference</a:t>
            </a:r>
            <a:endParaRPr lang="en-GB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17" name="Freeform 6">
            <a:extLst>
              <a:ext uri="{FF2B5EF4-FFF2-40B4-BE49-F238E27FC236}">
                <a16:creationId xmlns:a16="http://schemas.microsoft.com/office/drawing/2014/main" id="{F46CEC52-07CA-4384-9B86-A263F557ECA9}"/>
              </a:ext>
            </a:extLst>
          </p:cNvPr>
          <p:cNvSpPr>
            <a:spLocks/>
          </p:cNvSpPr>
          <p:nvPr/>
        </p:nvSpPr>
        <p:spPr bwMode="auto">
          <a:xfrm>
            <a:off x="8173253" y="2029138"/>
            <a:ext cx="1342621" cy="1728056"/>
          </a:xfrm>
          <a:custGeom>
            <a:avLst/>
            <a:gdLst>
              <a:gd name="T0" fmla="*/ 1085 w 1979"/>
              <a:gd name="T1" fmla="*/ 386 h 2371"/>
              <a:gd name="T2" fmla="*/ 1070 w 1979"/>
              <a:gd name="T3" fmla="*/ 368 h 2371"/>
              <a:gd name="T4" fmla="*/ 1073 w 1979"/>
              <a:gd name="T5" fmla="*/ 345 h 2371"/>
              <a:gd name="T6" fmla="*/ 1094 w 1979"/>
              <a:gd name="T7" fmla="*/ 323 h 2371"/>
              <a:gd name="T8" fmla="*/ 1124 w 1979"/>
              <a:gd name="T9" fmla="*/ 305 h 2371"/>
              <a:gd name="T10" fmla="*/ 1166 w 1979"/>
              <a:gd name="T11" fmla="*/ 265 h 2371"/>
              <a:gd name="T12" fmla="*/ 1188 w 1979"/>
              <a:gd name="T13" fmla="*/ 215 h 2371"/>
              <a:gd name="T14" fmla="*/ 1190 w 1979"/>
              <a:gd name="T15" fmla="*/ 164 h 2371"/>
              <a:gd name="T16" fmla="*/ 1163 w 1979"/>
              <a:gd name="T17" fmla="*/ 96 h 2371"/>
              <a:gd name="T18" fmla="*/ 1108 w 1979"/>
              <a:gd name="T19" fmla="*/ 42 h 2371"/>
              <a:gd name="T20" fmla="*/ 1030 w 1979"/>
              <a:gd name="T21" fmla="*/ 7 h 2371"/>
              <a:gd name="T22" fmla="*/ 963 w 1979"/>
              <a:gd name="T23" fmla="*/ 0 h 2371"/>
              <a:gd name="T24" fmla="*/ 873 w 1979"/>
              <a:gd name="T25" fmla="*/ 13 h 2371"/>
              <a:gd name="T26" fmla="*/ 800 w 1979"/>
              <a:gd name="T27" fmla="*/ 54 h 2371"/>
              <a:gd name="T28" fmla="*/ 750 w 1979"/>
              <a:gd name="T29" fmla="*/ 112 h 2371"/>
              <a:gd name="T30" fmla="*/ 732 w 1979"/>
              <a:gd name="T31" fmla="*/ 184 h 2371"/>
              <a:gd name="T32" fmla="*/ 740 w 1979"/>
              <a:gd name="T33" fmla="*/ 229 h 2371"/>
              <a:gd name="T34" fmla="*/ 765 w 1979"/>
              <a:gd name="T35" fmla="*/ 274 h 2371"/>
              <a:gd name="T36" fmla="*/ 813 w 1979"/>
              <a:gd name="T37" fmla="*/ 312 h 2371"/>
              <a:gd name="T38" fmla="*/ 837 w 1979"/>
              <a:gd name="T39" fmla="*/ 329 h 2371"/>
              <a:gd name="T40" fmla="*/ 852 w 1979"/>
              <a:gd name="T41" fmla="*/ 351 h 2371"/>
              <a:gd name="T42" fmla="*/ 850 w 1979"/>
              <a:gd name="T43" fmla="*/ 374 h 2371"/>
              <a:gd name="T44" fmla="*/ 831 w 1979"/>
              <a:gd name="T45" fmla="*/ 389 h 2371"/>
              <a:gd name="T46" fmla="*/ 0 w 1979"/>
              <a:gd name="T47" fmla="*/ 1233 h 2371"/>
              <a:gd name="T48" fmla="*/ 33 w 1979"/>
              <a:gd name="T49" fmla="*/ 1244 h 2371"/>
              <a:gd name="T50" fmla="*/ 70 w 1979"/>
              <a:gd name="T51" fmla="*/ 1205 h 2371"/>
              <a:gd name="T52" fmla="*/ 102 w 1979"/>
              <a:gd name="T53" fmla="*/ 1165 h 2371"/>
              <a:gd name="T54" fmla="*/ 142 w 1979"/>
              <a:gd name="T55" fmla="*/ 1138 h 2371"/>
              <a:gd name="T56" fmla="*/ 200 w 1979"/>
              <a:gd name="T57" fmla="*/ 1124 h 2371"/>
              <a:gd name="T58" fmla="*/ 254 w 1979"/>
              <a:gd name="T59" fmla="*/ 1135 h 2371"/>
              <a:gd name="T60" fmla="*/ 317 w 1979"/>
              <a:gd name="T61" fmla="*/ 1176 h 2371"/>
              <a:gd name="T62" fmla="*/ 362 w 1979"/>
              <a:gd name="T63" fmla="*/ 1245 h 2371"/>
              <a:gd name="T64" fmla="*/ 383 w 1979"/>
              <a:gd name="T65" fmla="*/ 1330 h 2371"/>
              <a:gd name="T66" fmla="*/ 380 w 1979"/>
              <a:gd name="T67" fmla="*/ 1401 h 2371"/>
              <a:gd name="T68" fmla="*/ 353 w 1979"/>
              <a:gd name="T69" fmla="*/ 1483 h 2371"/>
              <a:gd name="T70" fmla="*/ 303 w 1979"/>
              <a:gd name="T71" fmla="*/ 1544 h 2371"/>
              <a:gd name="T72" fmla="*/ 238 w 1979"/>
              <a:gd name="T73" fmla="*/ 1579 h 2371"/>
              <a:gd name="T74" fmla="*/ 184 w 1979"/>
              <a:gd name="T75" fmla="*/ 1583 h 2371"/>
              <a:gd name="T76" fmla="*/ 130 w 1979"/>
              <a:gd name="T77" fmla="*/ 1565 h 2371"/>
              <a:gd name="T78" fmla="*/ 88 w 1979"/>
              <a:gd name="T79" fmla="*/ 1528 h 2371"/>
              <a:gd name="T80" fmla="*/ 63 w 1979"/>
              <a:gd name="T81" fmla="*/ 1489 h 2371"/>
              <a:gd name="T82" fmla="*/ 24 w 1979"/>
              <a:gd name="T83" fmla="*/ 1462 h 2371"/>
              <a:gd name="T84" fmla="*/ 0 w 1979"/>
              <a:gd name="T85" fmla="*/ 2371 h 2371"/>
              <a:gd name="T86" fmla="*/ 853 w 1979"/>
              <a:gd name="T87" fmla="*/ 2356 h 2371"/>
              <a:gd name="T88" fmla="*/ 836 w 1979"/>
              <a:gd name="T89" fmla="*/ 2322 h 2371"/>
              <a:gd name="T90" fmla="*/ 800 w 1979"/>
              <a:gd name="T91" fmla="*/ 2298 h 2371"/>
              <a:gd name="T92" fmla="*/ 758 w 1979"/>
              <a:gd name="T93" fmla="*/ 2257 h 2371"/>
              <a:gd name="T94" fmla="*/ 735 w 1979"/>
              <a:gd name="T95" fmla="*/ 2208 h 2371"/>
              <a:gd name="T96" fmla="*/ 734 w 1979"/>
              <a:gd name="T97" fmla="*/ 2157 h 2371"/>
              <a:gd name="T98" fmla="*/ 759 w 1979"/>
              <a:gd name="T99" fmla="*/ 2088 h 2371"/>
              <a:gd name="T100" fmla="*/ 816 w 1979"/>
              <a:gd name="T101" fmla="*/ 2035 h 2371"/>
              <a:gd name="T102" fmla="*/ 894 w 1979"/>
              <a:gd name="T103" fmla="*/ 2000 h 2371"/>
              <a:gd name="T104" fmla="*/ 961 w 1979"/>
              <a:gd name="T105" fmla="*/ 1993 h 2371"/>
              <a:gd name="T106" fmla="*/ 1051 w 1979"/>
              <a:gd name="T107" fmla="*/ 2006 h 2371"/>
              <a:gd name="T108" fmla="*/ 1124 w 1979"/>
              <a:gd name="T109" fmla="*/ 2046 h 2371"/>
              <a:gd name="T110" fmla="*/ 1173 w 1979"/>
              <a:gd name="T111" fmla="*/ 2105 h 2371"/>
              <a:gd name="T112" fmla="*/ 1191 w 1979"/>
              <a:gd name="T113" fmla="*/ 2177 h 2371"/>
              <a:gd name="T114" fmla="*/ 1184 w 1979"/>
              <a:gd name="T115" fmla="*/ 2221 h 2371"/>
              <a:gd name="T116" fmla="*/ 1158 w 1979"/>
              <a:gd name="T117" fmla="*/ 2266 h 2371"/>
              <a:gd name="T118" fmla="*/ 1111 w 1979"/>
              <a:gd name="T119" fmla="*/ 2305 h 2371"/>
              <a:gd name="T120" fmla="*/ 1079 w 1979"/>
              <a:gd name="T121" fmla="*/ 2329 h 2371"/>
              <a:gd name="T122" fmla="*/ 1072 w 1979"/>
              <a:gd name="T123" fmla="*/ 2363 h 2371"/>
              <a:gd name="T124" fmla="*/ 1100 w 1979"/>
              <a:gd name="T125" fmla="*/ 392 h 2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979" h="2371">
                <a:moveTo>
                  <a:pt x="1100" y="392"/>
                </a:moveTo>
                <a:lnTo>
                  <a:pt x="1100" y="392"/>
                </a:lnTo>
                <a:lnTo>
                  <a:pt x="1093" y="389"/>
                </a:lnTo>
                <a:lnTo>
                  <a:pt x="1085" y="386"/>
                </a:lnTo>
                <a:lnTo>
                  <a:pt x="1081" y="383"/>
                </a:lnTo>
                <a:lnTo>
                  <a:pt x="1076" y="378"/>
                </a:lnTo>
                <a:lnTo>
                  <a:pt x="1073" y="374"/>
                </a:lnTo>
                <a:lnTo>
                  <a:pt x="1070" y="368"/>
                </a:lnTo>
                <a:lnTo>
                  <a:pt x="1070" y="363"/>
                </a:lnTo>
                <a:lnTo>
                  <a:pt x="1070" y="357"/>
                </a:lnTo>
                <a:lnTo>
                  <a:pt x="1072" y="351"/>
                </a:lnTo>
                <a:lnTo>
                  <a:pt x="1073" y="345"/>
                </a:lnTo>
                <a:lnTo>
                  <a:pt x="1078" y="339"/>
                </a:lnTo>
                <a:lnTo>
                  <a:pt x="1082" y="333"/>
                </a:lnTo>
                <a:lnTo>
                  <a:pt x="1087" y="329"/>
                </a:lnTo>
                <a:lnTo>
                  <a:pt x="1094" y="323"/>
                </a:lnTo>
                <a:lnTo>
                  <a:pt x="1102" y="317"/>
                </a:lnTo>
                <a:lnTo>
                  <a:pt x="1111" y="312"/>
                </a:lnTo>
                <a:lnTo>
                  <a:pt x="1111" y="312"/>
                </a:lnTo>
                <a:lnTo>
                  <a:pt x="1124" y="305"/>
                </a:lnTo>
                <a:lnTo>
                  <a:pt x="1136" y="296"/>
                </a:lnTo>
                <a:lnTo>
                  <a:pt x="1151" y="283"/>
                </a:lnTo>
                <a:lnTo>
                  <a:pt x="1158" y="274"/>
                </a:lnTo>
                <a:lnTo>
                  <a:pt x="1166" y="265"/>
                </a:lnTo>
                <a:lnTo>
                  <a:pt x="1173" y="254"/>
                </a:lnTo>
                <a:lnTo>
                  <a:pt x="1179" y="242"/>
                </a:lnTo>
                <a:lnTo>
                  <a:pt x="1184" y="229"/>
                </a:lnTo>
                <a:lnTo>
                  <a:pt x="1188" y="215"/>
                </a:lnTo>
                <a:lnTo>
                  <a:pt x="1190" y="200"/>
                </a:lnTo>
                <a:lnTo>
                  <a:pt x="1191" y="184"/>
                </a:lnTo>
                <a:lnTo>
                  <a:pt x="1191" y="184"/>
                </a:lnTo>
                <a:lnTo>
                  <a:pt x="1190" y="164"/>
                </a:lnTo>
                <a:lnTo>
                  <a:pt x="1187" y="147"/>
                </a:lnTo>
                <a:lnTo>
                  <a:pt x="1181" y="129"/>
                </a:lnTo>
                <a:lnTo>
                  <a:pt x="1173" y="112"/>
                </a:lnTo>
                <a:lnTo>
                  <a:pt x="1163" y="96"/>
                </a:lnTo>
                <a:lnTo>
                  <a:pt x="1152" y="81"/>
                </a:lnTo>
                <a:lnTo>
                  <a:pt x="1139" y="66"/>
                </a:lnTo>
                <a:lnTo>
                  <a:pt x="1124" y="54"/>
                </a:lnTo>
                <a:lnTo>
                  <a:pt x="1108" y="42"/>
                </a:lnTo>
                <a:lnTo>
                  <a:pt x="1090" y="31"/>
                </a:lnTo>
                <a:lnTo>
                  <a:pt x="1072" y="21"/>
                </a:lnTo>
                <a:lnTo>
                  <a:pt x="1051" y="13"/>
                </a:lnTo>
                <a:lnTo>
                  <a:pt x="1030" y="7"/>
                </a:lnTo>
                <a:lnTo>
                  <a:pt x="1007" y="3"/>
                </a:lnTo>
                <a:lnTo>
                  <a:pt x="985" y="0"/>
                </a:lnTo>
                <a:lnTo>
                  <a:pt x="963" y="0"/>
                </a:lnTo>
                <a:lnTo>
                  <a:pt x="963" y="0"/>
                </a:lnTo>
                <a:lnTo>
                  <a:pt x="939" y="0"/>
                </a:lnTo>
                <a:lnTo>
                  <a:pt x="916" y="3"/>
                </a:lnTo>
                <a:lnTo>
                  <a:pt x="894" y="7"/>
                </a:lnTo>
                <a:lnTo>
                  <a:pt x="873" y="13"/>
                </a:lnTo>
                <a:lnTo>
                  <a:pt x="852" y="21"/>
                </a:lnTo>
                <a:lnTo>
                  <a:pt x="834" y="31"/>
                </a:lnTo>
                <a:lnTo>
                  <a:pt x="816" y="42"/>
                </a:lnTo>
                <a:lnTo>
                  <a:pt x="800" y="54"/>
                </a:lnTo>
                <a:lnTo>
                  <a:pt x="785" y="66"/>
                </a:lnTo>
                <a:lnTo>
                  <a:pt x="771" y="81"/>
                </a:lnTo>
                <a:lnTo>
                  <a:pt x="761" y="96"/>
                </a:lnTo>
                <a:lnTo>
                  <a:pt x="750" y="112"/>
                </a:lnTo>
                <a:lnTo>
                  <a:pt x="743" y="129"/>
                </a:lnTo>
                <a:lnTo>
                  <a:pt x="737" y="147"/>
                </a:lnTo>
                <a:lnTo>
                  <a:pt x="734" y="164"/>
                </a:lnTo>
                <a:lnTo>
                  <a:pt x="732" y="184"/>
                </a:lnTo>
                <a:lnTo>
                  <a:pt x="732" y="184"/>
                </a:lnTo>
                <a:lnTo>
                  <a:pt x="734" y="200"/>
                </a:lnTo>
                <a:lnTo>
                  <a:pt x="735" y="215"/>
                </a:lnTo>
                <a:lnTo>
                  <a:pt x="740" y="229"/>
                </a:lnTo>
                <a:lnTo>
                  <a:pt x="744" y="242"/>
                </a:lnTo>
                <a:lnTo>
                  <a:pt x="752" y="254"/>
                </a:lnTo>
                <a:lnTo>
                  <a:pt x="758" y="265"/>
                </a:lnTo>
                <a:lnTo>
                  <a:pt x="765" y="274"/>
                </a:lnTo>
                <a:lnTo>
                  <a:pt x="773" y="283"/>
                </a:lnTo>
                <a:lnTo>
                  <a:pt x="788" y="296"/>
                </a:lnTo>
                <a:lnTo>
                  <a:pt x="800" y="305"/>
                </a:lnTo>
                <a:lnTo>
                  <a:pt x="813" y="312"/>
                </a:lnTo>
                <a:lnTo>
                  <a:pt x="813" y="312"/>
                </a:lnTo>
                <a:lnTo>
                  <a:pt x="822" y="317"/>
                </a:lnTo>
                <a:lnTo>
                  <a:pt x="830" y="323"/>
                </a:lnTo>
                <a:lnTo>
                  <a:pt x="837" y="329"/>
                </a:lnTo>
                <a:lnTo>
                  <a:pt x="843" y="333"/>
                </a:lnTo>
                <a:lnTo>
                  <a:pt x="847" y="339"/>
                </a:lnTo>
                <a:lnTo>
                  <a:pt x="850" y="345"/>
                </a:lnTo>
                <a:lnTo>
                  <a:pt x="852" y="351"/>
                </a:lnTo>
                <a:lnTo>
                  <a:pt x="853" y="357"/>
                </a:lnTo>
                <a:lnTo>
                  <a:pt x="853" y="363"/>
                </a:lnTo>
                <a:lnTo>
                  <a:pt x="853" y="368"/>
                </a:lnTo>
                <a:lnTo>
                  <a:pt x="850" y="374"/>
                </a:lnTo>
                <a:lnTo>
                  <a:pt x="847" y="378"/>
                </a:lnTo>
                <a:lnTo>
                  <a:pt x="843" y="383"/>
                </a:lnTo>
                <a:lnTo>
                  <a:pt x="839" y="386"/>
                </a:lnTo>
                <a:lnTo>
                  <a:pt x="831" y="389"/>
                </a:lnTo>
                <a:lnTo>
                  <a:pt x="824" y="392"/>
                </a:lnTo>
                <a:lnTo>
                  <a:pt x="0" y="392"/>
                </a:lnTo>
                <a:lnTo>
                  <a:pt x="0" y="1233"/>
                </a:lnTo>
                <a:lnTo>
                  <a:pt x="0" y="1233"/>
                </a:lnTo>
                <a:lnTo>
                  <a:pt x="6" y="1241"/>
                </a:lnTo>
                <a:lnTo>
                  <a:pt x="15" y="1245"/>
                </a:lnTo>
                <a:lnTo>
                  <a:pt x="24" y="1245"/>
                </a:lnTo>
                <a:lnTo>
                  <a:pt x="33" y="1244"/>
                </a:lnTo>
                <a:lnTo>
                  <a:pt x="43" y="1239"/>
                </a:lnTo>
                <a:lnTo>
                  <a:pt x="54" y="1230"/>
                </a:lnTo>
                <a:lnTo>
                  <a:pt x="63" y="1220"/>
                </a:lnTo>
                <a:lnTo>
                  <a:pt x="70" y="1205"/>
                </a:lnTo>
                <a:lnTo>
                  <a:pt x="70" y="1205"/>
                </a:lnTo>
                <a:lnTo>
                  <a:pt x="78" y="1193"/>
                </a:lnTo>
                <a:lnTo>
                  <a:pt x="88" y="1179"/>
                </a:lnTo>
                <a:lnTo>
                  <a:pt x="102" y="1165"/>
                </a:lnTo>
                <a:lnTo>
                  <a:pt x="109" y="1157"/>
                </a:lnTo>
                <a:lnTo>
                  <a:pt x="120" y="1150"/>
                </a:lnTo>
                <a:lnTo>
                  <a:pt x="130" y="1144"/>
                </a:lnTo>
                <a:lnTo>
                  <a:pt x="142" y="1138"/>
                </a:lnTo>
                <a:lnTo>
                  <a:pt x="154" y="1132"/>
                </a:lnTo>
                <a:lnTo>
                  <a:pt x="169" y="1129"/>
                </a:lnTo>
                <a:lnTo>
                  <a:pt x="184" y="1126"/>
                </a:lnTo>
                <a:lnTo>
                  <a:pt x="200" y="1124"/>
                </a:lnTo>
                <a:lnTo>
                  <a:pt x="200" y="1124"/>
                </a:lnTo>
                <a:lnTo>
                  <a:pt x="218" y="1126"/>
                </a:lnTo>
                <a:lnTo>
                  <a:pt x="238" y="1129"/>
                </a:lnTo>
                <a:lnTo>
                  <a:pt x="254" y="1135"/>
                </a:lnTo>
                <a:lnTo>
                  <a:pt x="272" y="1142"/>
                </a:lnTo>
                <a:lnTo>
                  <a:pt x="287" y="1153"/>
                </a:lnTo>
                <a:lnTo>
                  <a:pt x="303" y="1163"/>
                </a:lnTo>
                <a:lnTo>
                  <a:pt x="317" y="1176"/>
                </a:lnTo>
                <a:lnTo>
                  <a:pt x="330" y="1191"/>
                </a:lnTo>
                <a:lnTo>
                  <a:pt x="342" y="1208"/>
                </a:lnTo>
                <a:lnTo>
                  <a:pt x="353" y="1226"/>
                </a:lnTo>
                <a:lnTo>
                  <a:pt x="362" y="1245"/>
                </a:lnTo>
                <a:lnTo>
                  <a:pt x="369" y="1265"/>
                </a:lnTo>
                <a:lnTo>
                  <a:pt x="375" y="1286"/>
                </a:lnTo>
                <a:lnTo>
                  <a:pt x="380" y="1308"/>
                </a:lnTo>
                <a:lnTo>
                  <a:pt x="383" y="1330"/>
                </a:lnTo>
                <a:lnTo>
                  <a:pt x="384" y="1354"/>
                </a:lnTo>
                <a:lnTo>
                  <a:pt x="384" y="1354"/>
                </a:lnTo>
                <a:lnTo>
                  <a:pt x="383" y="1377"/>
                </a:lnTo>
                <a:lnTo>
                  <a:pt x="380" y="1401"/>
                </a:lnTo>
                <a:lnTo>
                  <a:pt x="375" y="1422"/>
                </a:lnTo>
                <a:lnTo>
                  <a:pt x="369" y="1443"/>
                </a:lnTo>
                <a:lnTo>
                  <a:pt x="362" y="1463"/>
                </a:lnTo>
                <a:lnTo>
                  <a:pt x="353" y="1483"/>
                </a:lnTo>
                <a:lnTo>
                  <a:pt x="342" y="1499"/>
                </a:lnTo>
                <a:lnTo>
                  <a:pt x="330" y="1516"/>
                </a:lnTo>
                <a:lnTo>
                  <a:pt x="317" y="1531"/>
                </a:lnTo>
                <a:lnTo>
                  <a:pt x="303" y="1544"/>
                </a:lnTo>
                <a:lnTo>
                  <a:pt x="287" y="1556"/>
                </a:lnTo>
                <a:lnTo>
                  <a:pt x="272" y="1565"/>
                </a:lnTo>
                <a:lnTo>
                  <a:pt x="254" y="1573"/>
                </a:lnTo>
                <a:lnTo>
                  <a:pt x="238" y="1579"/>
                </a:lnTo>
                <a:lnTo>
                  <a:pt x="218" y="1582"/>
                </a:lnTo>
                <a:lnTo>
                  <a:pt x="200" y="1583"/>
                </a:lnTo>
                <a:lnTo>
                  <a:pt x="200" y="1583"/>
                </a:lnTo>
                <a:lnTo>
                  <a:pt x="184" y="1583"/>
                </a:lnTo>
                <a:lnTo>
                  <a:pt x="169" y="1580"/>
                </a:lnTo>
                <a:lnTo>
                  <a:pt x="154" y="1576"/>
                </a:lnTo>
                <a:lnTo>
                  <a:pt x="142" y="1571"/>
                </a:lnTo>
                <a:lnTo>
                  <a:pt x="130" y="1565"/>
                </a:lnTo>
                <a:lnTo>
                  <a:pt x="120" y="1558"/>
                </a:lnTo>
                <a:lnTo>
                  <a:pt x="109" y="1550"/>
                </a:lnTo>
                <a:lnTo>
                  <a:pt x="102" y="1543"/>
                </a:lnTo>
                <a:lnTo>
                  <a:pt x="88" y="1528"/>
                </a:lnTo>
                <a:lnTo>
                  <a:pt x="78" y="1516"/>
                </a:lnTo>
                <a:lnTo>
                  <a:pt x="70" y="1502"/>
                </a:lnTo>
                <a:lnTo>
                  <a:pt x="70" y="1502"/>
                </a:lnTo>
                <a:lnTo>
                  <a:pt x="63" y="1489"/>
                </a:lnTo>
                <a:lnTo>
                  <a:pt x="54" y="1477"/>
                </a:lnTo>
                <a:lnTo>
                  <a:pt x="43" y="1469"/>
                </a:lnTo>
                <a:lnTo>
                  <a:pt x="33" y="1463"/>
                </a:lnTo>
                <a:lnTo>
                  <a:pt x="24" y="1462"/>
                </a:lnTo>
                <a:lnTo>
                  <a:pt x="15" y="1463"/>
                </a:lnTo>
                <a:lnTo>
                  <a:pt x="6" y="1468"/>
                </a:lnTo>
                <a:lnTo>
                  <a:pt x="0" y="1474"/>
                </a:lnTo>
                <a:lnTo>
                  <a:pt x="0" y="2371"/>
                </a:lnTo>
                <a:lnTo>
                  <a:pt x="847" y="2371"/>
                </a:lnTo>
                <a:lnTo>
                  <a:pt x="847" y="2371"/>
                </a:lnTo>
                <a:lnTo>
                  <a:pt x="852" y="2363"/>
                </a:lnTo>
                <a:lnTo>
                  <a:pt x="853" y="2356"/>
                </a:lnTo>
                <a:lnTo>
                  <a:pt x="853" y="2347"/>
                </a:lnTo>
                <a:lnTo>
                  <a:pt x="850" y="2338"/>
                </a:lnTo>
                <a:lnTo>
                  <a:pt x="844" y="2329"/>
                </a:lnTo>
                <a:lnTo>
                  <a:pt x="836" y="2322"/>
                </a:lnTo>
                <a:lnTo>
                  <a:pt x="825" y="2313"/>
                </a:lnTo>
                <a:lnTo>
                  <a:pt x="813" y="2305"/>
                </a:lnTo>
                <a:lnTo>
                  <a:pt x="813" y="2305"/>
                </a:lnTo>
                <a:lnTo>
                  <a:pt x="800" y="2298"/>
                </a:lnTo>
                <a:lnTo>
                  <a:pt x="788" y="2289"/>
                </a:lnTo>
                <a:lnTo>
                  <a:pt x="773" y="2275"/>
                </a:lnTo>
                <a:lnTo>
                  <a:pt x="765" y="2266"/>
                </a:lnTo>
                <a:lnTo>
                  <a:pt x="758" y="2257"/>
                </a:lnTo>
                <a:lnTo>
                  <a:pt x="750" y="2247"/>
                </a:lnTo>
                <a:lnTo>
                  <a:pt x="744" y="2235"/>
                </a:lnTo>
                <a:lnTo>
                  <a:pt x="740" y="2221"/>
                </a:lnTo>
                <a:lnTo>
                  <a:pt x="735" y="2208"/>
                </a:lnTo>
                <a:lnTo>
                  <a:pt x="732" y="2193"/>
                </a:lnTo>
                <a:lnTo>
                  <a:pt x="732" y="2177"/>
                </a:lnTo>
                <a:lnTo>
                  <a:pt x="732" y="2177"/>
                </a:lnTo>
                <a:lnTo>
                  <a:pt x="734" y="2157"/>
                </a:lnTo>
                <a:lnTo>
                  <a:pt x="737" y="2139"/>
                </a:lnTo>
                <a:lnTo>
                  <a:pt x="743" y="2121"/>
                </a:lnTo>
                <a:lnTo>
                  <a:pt x="750" y="2105"/>
                </a:lnTo>
                <a:lnTo>
                  <a:pt x="759" y="2088"/>
                </a:lnTo>
                <a:lnTo>
                  <a:pt x="771" y="2073"/>
                </a:lnTo>
                <a:lnTo>
                  <a:pt x="785" y="2060"/>
                </a:lnTo>
                <a:lnTo>
                  <a:pt x="800" y="2046"/>
                </a:lnTo>
                <a:lnTo>
                  <a:pt x="816" y="2035"/>
                </a:lnTo>
                <a:lnTo>
                  <a:pt x="833" y="2024"/>
                </a:lnTo>
                <a:lnTo>
                  <a:pt x="852" y="2015"/>
                </a:lnTo>
                <a:lnTo>
                  <a:pt x="873" y="2006"/>
                </a:lnTo>
                <a:lnTo>
                  <a:pt x="894" y="2000"/>
                </a:lnTo>
                <a:lnTo>
                  <a:pt x="915" y="1996"/>
                </a:lnTo>
                <a:lnTo>
                  <a:pt x="939" y="1993"/>
                </a:lnTo>
                <a:lnTo>
                  <a:pt x="961" y="1993"/>
                </a:lnTo>
                <a:lnTo>
                  <a:pt x="961" y="1993"/>
                </a:lnTo>
                <a:lnTo>
                  <a:pt x="985" y="1993"/>
                </a:lnTo>
                <a:lnTo>
                  <a:pt x="1007" y="1996"/>
                </a:lnTo>
                <a:lnTo>
                  <a:pt x="1030" y="2000"/>
                </a:lnTo>
                <a:lnTo>
                  <a:pt x="1051" y="2006"/>
                </a:lnTo>
                <a:lnTo>
                  <a:pt x="1070" y="2015"/>
                </a:lnTo>
                <a:lnTo>
                  <a:pt x="1090" y="2024"/>
                </a:lnTo>
                <a:lnTo>
                  <a:pt x="1108" y="2035"/>
                </a:lnTo>
                <a:lnTo>
                  <a:pt x="1124" y="2046"/>
                </a:lnTo>
                <a:lnTo>
                  <a:pt x="1139" y="2060"/>
                </a:lnTo>
                <a:lnTo>
                  <a:pt x="1152" y="2073"/>
                </a:lnTo>
                <a:lnTo>
                  <a:pt x="1163" y="2088"/>
                </a:lnTo>
                <a:lnTo>
                  <a:pt x="1173" y="2105"/>
                </a:lnTo>
                <a:lnTo>
                  <a:pt x="1181" y="2121"/>
                </a:lnTo>
                <a:lnTo>
                  <a:pt x="1187" y="2139"/>
                </a:lnTo>
                <a:lnTo>
                  <a:pt x="1190" y="2157"/>
                </a:lnTo>
                <a:lnTo>
                  <a:pt x="1191" y="2177"/>
                </a:lnTo>
                <a:lnTo>
                  <a:pt x="1191" y="2177"/>
                </a:lnTo>
                <a:lnTo>
                  <a:pt x="1190" y="2193"/>
                </a:lnTo>
                <a:lnTo>
                  <a:pt x="1187" y="2208"/>
                </a:lnTo>
                <a:lnTo>
                  <a:pt x="1184" y="2221"/>
                </a:lnTo>
                <a:lnTo>
                  <a:pt x="1178" y="2235"/>
                </a:lnTo>
                <a:lnTo>
                  <a:pt x="1172" y="2247"/>
                </a:lnTo>
                <a:lnTo>
                  <a:pt x="1166" y="2257"/>
                </a:lnTo>
                <a:lnTo>
                  <a:pt x="1158" y="2266"/>
                </a:lnTo>
                <a:lnTo>
                  <a:pt x="1151" y="2275"/>
                </a:lnTo>
                <a:lnTo>
                  <a:pt x="1136" y="2289"/>
                </a:lnTo>
                <a:lnTo>
                  <a:pt x="1123" y="2298"/>
                </a:lnTo>
                <a:lnTo>
                  <a:pt x="1111" y="2305"/>
                </a:lnTo>
                <a:lnTo>
                  <a:pt x="1111" y="2305"/>
                </a:lnTo>
                <a:lnTo>
                  <a:pt x="1097" y="2313"/>
                </a:lnTo>
                <a:lnTo>
                  <a:pt x="1087" y="2322"/>
                </a:lnTo>
                <a:lnTo>
                  <a:pt x="1079" y="2329"/>
                </a:lnTo>
                <a:lnTo>
                  <a:pt x="1073" y="2338"/>
                </a:lnTo>
                <a:lnTo>
                  <a:pt x="1070" y="2347"/>
                </a:lnTo>
                <a:lnTo>
                  <a:pt x="1070" y="2356"/>
                </a:lnTo>
                <a:lnTo>
                  <a:pt x="1072" y="2363"/>
                </a:lnTo>
                <a:lnTo>
                  <a:pt x="1076" y="2371"/>
                </a:lnTo>
                <a:lnTo>
                  <a:pt x="1979" y="2371"/>
                </a:lnTo>
                <a:lnTo>
                  <a:pt x="1979" y="392"/>
                </a:lnTo>
                <a:lnTo>
                  <a:pt x="1100" y="392"/>
                </a:ln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lIns="288000" tIns="288000" anchor="ctr"/>
          <a:lstStyle/>
          <a:p>
            <a:pPr algn="ctr" eaLnBrk="1" hangingPunct="1">
              <a:defRPr/>
            </a:pPr>
            <a:r>
              <a:rPr lang="en-GB" sz="2000">
                <a:solidFill>
                  <a:schemeClr val="bg1"/>
                </a:solidFill>
                <a:cs typeface="Arial" charset="0"/>
              </a:rPr>
              <a:t>SAQ</a:t>
            </a:r>
          </a:p>
        </p:txBody>
      </p:sp>
      <p:sp>
        <p:nvSpPr>
          <p:cNvPr id="18" name="Freeform 7">
            <a:extLst>
              <a:ext uri="{FF2B5EF4-FFF2-40B4-BE49-F238E27FC236}">
                <a16:creationId xmlns:a16="http://schemas.microsoft.com/office/drawing/2014/main" id="{9B00CC47-5A3A-4F2D-A989-289D7096BC16}"/>
              </a:ext>
            </a:extLst>
          </p:cNvPr>
          <p:cNvSpPr>
            <a:spLocks/>
          </p:cNvSpPr>
          <p:nvPr/>
        </p:nvSpPr>
        <p:spPr bwMode="auto">
          <a:xfrm>
            <a:off x="6738337" y="3463978"/>
            <a:ext cx="1732165" cy="1647824"/>
          </a:xfrm>
          <a:custGeom>
            <a:avLst/>
            <a:gdLst>
              <a:gd name="T0" fmla="*/ 2145 w 2376"/>
              <a:gd name="T1" fmla="*/ 1136 h 2374"/>
              <a:gd name="T2" fmla="*/ 2092 w 2376"/>
              <a:gd name="T3" fmla="*/ 1169 h 2374"/>
              <a:gd name="T4" fmla="*/ 2056 w 2376"/>
              <a:gd name="T5" fmla="*/ 1218 h 2374"/>
              <a:gd name="T6" fmla="*/ 2023 w 2376"/>
              <a:gd name="T7" fmla="*/ 1248 h 2374"/>
              <a:gd name="T8" fmla="*/ 1993 w 2376"/>
              <a:gd name="T9" fmla="*/ 1241 h 2374"/>
              <a:gd name="T10" fmla="*/ 1979 w 2376"/>
              <a:gd name="T11" fmla="*/ 1198 h 2374"/>
              <a:gd name="T12" fmla="*/ 1102 w 2376"/>
              <a:gd name="T13" fmla="*/ 393 h 2374"/>
              <a:gd name="T14" fmla="*/ 1072 w 2376"/>
              <a:gd name="T15" fmla="*/ 371 h 2374"/>
              <a:gd name="T16" fmla="*/ 1080 w 2376"/>
              <a:gd name="T17" fmla="*/ 338 h 2374"/>
              <a:gd name="T18" fmla="*/ 1113 w 2376"/>
              <a:gd name="T19" fmla="*/ 314 h 2374"/>
              <a:gd name="T20" fmla="*/ 1168 w 2376"/>
              <a:gd name="T21" fmla="*/ 265 h 2374"/>
              <a:gd name="T22" fmla="*/ 1192 w 2376"/>
              <a:gd name="T23" fmla="*/ 200 h 2374"/>
              <a:gd name="T24" fmla="*/ 1183 w 2376"/>
              <a:gd name="T25" fmla="*/ 130 h 2374"/>
              <a:gd name="T26" fmla="*/ 1126 w 2376"/>
              <a:gd name="T27" fmla="*/ 54 h 2374"/>
              <a:gd name="T28" fmla="*/ 1032 w 2376"/>
              <a:gd name="T29" fmla="*/ 9 h 2374"/>
              <a:gd name="T30" fmla="*/ 939 w 2376"/>
              <a:gd name="T31" fmla="*/ 2 h 2374"/>
              <a:gd name="T32" fmla="*/ 835 w 2376"/>
              <a:gd name="T33" fmla="*/ 32 h 2374"/>
              <a:gd name="T34" fmla="*/ 761 w 2376"/>
              <a:gd name="T35" fmla="*/ 97 h 2374"/>
              <a:gd name="T36" fmla="*/ 734 w 2376"/>
              <a:gd name="T37" fmla="*/ 184 h 2374"/>
              <a:gd name="T38" fmla="*/ 746 w 2376"/>
              <a:gd name="T39" fmla="*/ 242 h 2374"/>
              <a:gd name="T40" fmla="*/ 788 w 2376"/>
              <a:gd name="T41" fmla="*/ 296 h 2374"/>
              <a:gd name="T42" fmla="*/ 833 w 2376"/>
              <a:gd name="T43" fmla="*/ 326 h 2374"/>
              <a:gd name="T44" fmla="*/ 855 w 2376"/>
              <a:gd name="T45" fmla="*/ 359 h 2374"/>
              <a:gd name="T46" fmla="*/ 840 w 2376"/>
              <a:gd name="T47" fmla="*/ 386 h 2374"/>
              <a:gd name="T48" fmla="*/ 0 w 2376"/>
              <a:gd name="T49" fmla="*/ 395 h 2374"/>
              <a:gd name="T50" fmla="*/ 24 w 2376"/>
              <a:gd name="T51" fmla="*/ 1250 h 2374"/>
              <a:gd name="T52" fmla="*/ 72 w 2376"/>
              <a:gd name="T53" fmla="*/ 1208 h 2374"/>
              <a:gd name="T54" fmla="*/ 111 w 2376"/>
              <a:gd name="T55" fmla="*/ 1160 h 2374"/>
              <a:gd name="T56" fmla="*/ 169 w 2376"/>
              <a:gd name="T57" fmla="*/ 1132 h 2374"/>
              <a:gd name="T58" fmla="*/ 238 w 2376"/>
              <a:gd name="T59" fmla="*/ 1133 h 2374"/>
              <a:gd name="T60" fmla="*/ 319 w 2376"/>
              <a:gd name="T61" fmla="*/ 1181 h 2374"/>
              <a:gd name="T62" fmla="*/ 371 w 2376"/>
              <a:gd name="T63" fmla="*/ 1268 h 2374"/>
              <a:gd name="T64" fmla="*/ 386 w 2376"/>
              <a:gd name="T65" fmla="*/ 1358 h 2374"/>
              <a:gd name="T66" fmla="*/ 364 w 2376"/>
              <a:gd name="T67" fmla="*/ 1467 h 2374"/>
              <a:gd name="T68" fmla="*/ 304 w 2376"/>
              <a:gd name="T69" fmla="*/ 1547 h 2374"/>
              <a:gd name="T70" fmla="*/ 220 w 2376"/>
              <a:gd name="T71" fmla="*/ 1586 h 2374"/>
              <a:gd name="T72" fmla="*/ 156 w 2376"/>
              <a:gd name="T73" fmla="*/ 1579 h 2374"/>
              <a:gd name="T74" fmla="*/ 102 w 2376"/>
              <a:gd name="T75" fmla="*/ 1547 h 2374"/>
              <a:gd name="T76" fmla="*/ 63 w 2376"/>
              <a:gd name="T77" fmla="*/ 1492 h 2374"/>
              <a:gd name="T78" fmla="*/ 15 w 2376"/>
              <a:gd name="T79" fmla="*/ 1467 h 2374"/>
              <a:gd name="T80" fmla="*/ 1979 w 2376"/>
              <a:gd name="T81" fmla="*/ 1519 h 2374"/>
              <a:gd name="T82" fmla="*/ 1988 w 2376"/>
              <a:gd name="T83" fmla="*/ 1482 h 2374"/>
              <a:gd name="T84" fmla="*/ 2017 w 2376"/>
              <a:gd name="T85" fmla="*/ 1467 h 2374"/>
              <a:gd name="T86" fmla="*/ 2050 w 2376"/>
              <a:gd name="T87" fmla="*/ 1488 h 2374"/>
              <a:gd name="T88" fmla="*/ 2078 w 2376"/>
              <a:gd name="T89" fmla="*/ 1532 h 2374"/>
              <a:gd name="T90" fmla="*/ 2132 w 2376"/>
              <a:gd name="T91" fmla="*/ 1574 h 2374"/>
              <a:gd name="T92" fmla="*/ 2190 w 2376"/>
              <a:gd name="T93" fmla="*/ 1588 h 2374"/>
              <a:gd name="T94" fmla="*/ 2278 w 2376"/>
              <a:gd name="T95" fmla="*/ 1559 h 2374"/>
              <a:gd name="T96" fmla="*/ 2344 w 2376"/>
              <a:gd name="T97" fmla="*/ 1486 h 2374"/>
              <a:gd name="T98" fmla="*/ 2374 w 2376"/>
              <a:gd name="T99" fmla="*/ 1381 h 2374"/>
              <a:gd name="T100" fmla="*/ 2367 w 2376"/>
              <a:gd name="T101" fmla="*/ 1290 h 2374"/>
              <a:gd name="T102" fmla="*/ 2322 w 2376"/>
              <a:gd name="T103" fmla="*/ 1196 h 2374"/>
              <a:gd name="T104" fmla="*/ 2246 w 2376"/>
              <a:gd name="T105" fmla="*/ 1139 h 23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376" h="2374">
                <a:moveTo>
                  <a:pt x="2190" y="1129"/>
                </a:moveTo>
                <a:lnTo>
                  <a:pt x="2190" y="1129"/>
                </a:lnTo>
                <a:lnTo>
                  <a:pt x="2174" y="1129"/>
                </a:lnTo>
                <a:lnTo>
                  <a:pt x="2159" y="1132"/>
                </a:lnTo>
                <a:lnTo>
                  <a:pt x="2145" y="1136"/>
                </a:lnTo>
                <a:lnTo>
                  <a:pt x="2132" y="1141"/>
                </a:lnTo>
                <a:lnTo>
                  <a:pt x="2121" y="1147"/>
                </a:lnTo>
                <a:lnTo>
                  <a:pt x="2110" y="1154"/>
                </a:lnTo>
                <a:lnTo>
                  <a:pt x="2101" y="1162"/>
                </a:lnTo>
                <a:lnTo>
                  <a:pt x="2092" y="1169"/>
                </a:lnTo>
                <a:lnTo>
                  <a:pt x="2078" y="1184"/>
                </a:lnTo>
                <a:lnTo>
                  <a:pt x="2069" y="1196"/>
                </a:lnTo>
                <a:lnTo>
                  <a:pt x="2062" y="1210"/>
                </a:lnTo>
                <a:lnTo>
                  <a:pt x="2062" y="1210"/>
                </a:lnTo>
                <a:lnTo>
                  <a:pt x="2056" y="1218"/>
                </a:lnTo>
                <a:lnTo>
                  <a:pt x="2050" y="1227"/>
                </a:lnTo>
                <a:lnTo>
                  <a:pt x="2044" y="1235"/>
                </a:lnTo>
                <a:lnTo>
                  <a:pt x="2036" y="1241"/>
                </a:lnTo>
                <a:lnTo>
                  <a:pt x="2030" y="1245"/>
                </a:lnTo>
                <a:lnTo>
                  <a:pt x="2023" y="1248"/>
                </a:lnTo>
                <a:lnTo>
                  <a:pt x="2017" y="1250"/>
                </a:lnTo>
                <a:lnTo>
                  <a:pt x="2009" y="1250"/>
                </a:lnTo>
                <a:lnTo>
                  <a:pt x="2003" y="1248"/>
                </a:lnTo>
                <a:lnTo>
                  <a:pt x="1999" y="1245"/>
                </a:lnTo>
                <a:lnTo>
                  <a:pt x="1993" y="1241"/>
                </a:lnTo>
                <a:lnTo>
                  <a:pt x="1988" y="1235"/>
                </a:lnTo>
                <a:lnTo>
                  <a:pt x="1985" y="1227"/>
                </a:lnTo>
                <a:lnTo>
                  <a:pt x="1982" y="1218"/>
                </a:lnTo>
                <a:lnTo>
                  <a:pt x="1981" y="1208"/>
                </a:lnTo>
                <a:lnTo>
                  <a:pt x="1979" y="1198"/>
                </a:lnTo>
                <a:lnTo>
                  <a:pt x="1979" y="395"/>
                </a:lnTo>
                <a:lnTo>
                  <a:pt x="1125" y="395"/>
                </a:lnTo>
                <a:lnTo>
                  <a:pt x="1125" y="395"/>
                </a:lnTo>
                <a:lnTo>
                  <a:pt x="1113" y="395"/>
                </a:lnTo>
                <a:lnTo>
                  <a:pt x="1102" y="393"/>
                </a:lnTo>
                <a:lnTo>
                  <a:pt x="1093" y="390"/>
                </a:lnTo>
                <a:lnTo>
                  <a:pt x="1086" y="386"/>
                </a:lnTo>
                <a:lnTo>
                  <a:pt x="1080" y="381"/>
                </a:lnTo>
                <a:lnTo>
                  <a:pt x="1075" y="377"/>
                </a:lnTo>
                <a:lnTo>
                  <a:pt x="1072" y="371"/>
                </a:lnTo>
                <a:lnTo>
                  <a:pt x="1071" y="365"/>
                </a:lnTo>
                <a:lnTo>
                  <a:pt x="1071" y="359"/>
                </a:lnTo>
                <a:lnTo>
                  <a:pt x="1072" y="351"/>
                </a:lnTo>
                <a:lnTo>
                  <a:pt x="1075" y="345"/>
                </a:lnTo>
                <a:lnTo>
                  <a:pt x="1080" y="338"/>
                </a:lnTo>
                <a:lnTo>
                  <a:pt x="1086" y="332"/>
                </a:lnTo>
                <a:lnTo>
                  <a:pt x="1093" y="326"/>
                </a:lnTo>
                <a:lnTo>
                  <a:pt x="1102" y="319"/>
                </a:lnTo>
                <a:lnTo>
                  <a:pt x="1113" y="314"/>
                </a:lnTo>
                <a:lnTo>
                  <a:pt x="1113" y="314"/>
                </a:lnTo>
                <a:lnTo>
                  <a:pt x="1125" y="307"/>
                </a:lnTo>
                <a:lnTo>
                  <a:pt x="1138" y="296"/>
                </a:lnTo>
                <a:lnTo>
                  <a:pt x="1153" y="283"/>
                </a:lnTo>
                <a:lnTo>
                  <a:pt x="1160" y="275"/>
                </a:lnTo>
                <a:lnTo>
                  <a:pt x="1168" y="265"/>
                </a:lnTo>
                <a:lnTo>
                  <a:pt x="1174" y="254"/>
                </a:lnTo>
                <a:lnTo>
                  <a:pt x="1180" y="242"/>
                </a:lnTo>
                <a:lnTo>
                  <a:pt x="1186" y="230"/>
                </a:lnTo>
                <a:lnTo>
                  <a:pt x="1189" y="215"/>
                </a:lnTo>
                <a:lnTo>
                  <a:pt x="1192" y="200"/>
                </a:lnTo>
                <a:lnTo>
                  <a:pt x="1193" y="184"/>
                </a:lnTo>
                <a:lnTo>
                  <a:pt x="1193" y="184"/>
                </a:lnTo>
                <a:lnTo>
                  <a:pt x="1192" y="166"/>
                </a:lnTo>
                <a:lnTo>
                  <a:pt x="1187" y="147"/>
                </a:lnTo>
                <a:lnTo>
                  <a:pt x="1183" y="130"/>
                </a:lnTo>
                <a:lnTo>
                  <a:pt x="1174" y="112"/>
                </a:lnTo>
                <a:lnTo>
                  <a:pt x="1165" y="97"/>
                </a:lnTo>
                <a:lnTo>
                  <a:pt x="1153" y="81"/>
                </a:lnTo>
                <a:lnTo>
                  <a:pt x="1141" y="67"/>
                </a:lnTo>
                <a:lnTo>
                  <a:pt x="1126" y="54"/>
                </a:lnTo>
                <a:lnTo>
                  <a:pt x="1110" y="42"/>
                </a:lnTo>
                <a:lnTo>
                  <a:pt x="1092" y="32"/>
                </a:lnTo>
                <a:lnTo>
                  <a:pt x="1072" y="23"/>
                </a:lnTo>
                <a:lnTo>
                  <a:pt x="1053" y="15"/>
                </a:lnTo>
                <a:lnTo>
                  <a:pt x="1032" y="9"/>
                </a:lnTo>
                <a:lnTo>
                  <a:pt x="1009" y="3"/>
                </a:lnTo>
                <a:lnTo>
                  <a:pt x="987" y="2"/>
                </a:lnTo>
                <a:lnTo>
                  <a:pt x="963" y="0"/>
                </a:lnTo>
                <a:lnTo>
                  <a:pt x="963" y="0"/>
                </a:lnTo>
                <a:lnTo>
                  <a:pt x="939" y="2"/>
                </a:lnTo>
                <a:lnTo>
                  <a:pt x="917" y="3"/>
                </a:lnTo>
                <a:lnTo>
                  <a:pt x="894" y="9"/>
                </a:lnTo>
                <a:lnTo>
                  <a:pt x="873" y="15"/>
                </a:lnTo>
                <a:lnTo>
                  <a:pt x="854" y="23"/>
                </a:lnTo>
                <a:lnTo>
                  <a:pt x="835" y="32"/>
                </a:lnTo>
                <a:lnTo>
                  <a:pt x="817" y="42"/>
                </a:lnTo>
                <a:lnTo>
                  <a:pt x="802" y="54"/>
                </a:lnTo>
                <a:lnTo>
                  <a:pt x="787" y="67"/>
                </a:lnTo>
                <a:lnTo>
                  <a:pt x="773" y="81"/>
                </a:lnTo>
                <a:lnTo>
                  <a:pt x="761" y="97"/>
                </a:lnTo>
                <a:lnTo>
                  <a:pt x="752" y="112"/>
                </a:lnTo>
                <a:lnTo>
                  <a:pt x="745" y="130"/>
                </a:lnTo>
                <a:lnTo>
                  <a:pt x="739" y="147"/>
                </a:lnTo>
                <a:lnTo>
                  <a:pt x="734" y="166"/>
                </a:lnTo>
                <a:lnTo>
                  <a:pt x="734" y="184"/>
                </a:lnTo>
                <a:lnTo>
                  <a:pt x="734" y="184"/>
                </a:lnTo>
                <a:lnTo>
                  <a:pt x="734" y="200"/>
                </a:lnTo>
                <a:lnTo>
                  <a:pt x="737" y="215"/>
                </a:lnTo>
                <a:lnTo>
                  <a:pt x="742" y="230"/>
                </a:lnTo>
                <a:lnTo>
                  <a:pt x="746" y="242"/>
                </a:lnTo>
                <a:lnTo>
                  <a:pt x="752" y="254"/>
                </a:lnTo>
                <a:lnTo>
                  <a:pt x="760" y="265"/>
                </a:lnTo>
                <a:lnTo>
                  <a:pt x="766" y="275"/>
                </a:lnTo>
                <a:lnTo>
                  <a:pt x="775" y="283"/>
                </a:lnTo>
                <a:lnTo>
                  <a:pt x="788" y="296"/>
                </a:lnTo>
                <a:lnTo>
                  <a:pt x="802" y="307"/>
                </a:lnTo>
                <a:lnTo>
                  <a:pt x="814" y="314"/>
                </a:lnTo>
                <a:lnTo>
                  <a:pt x="814" y="314"/>
                </a:lnTo>
                <a:lnTo>
                  <a:pt x="824" y="319"/>
                </a:lnTo>
                <a:lnTo>
                  <a:pt x="833" y="326"/>
                </a:lnTo>
                <a:lnTo>
                  <a:pt x="840" y="332"/>
                </a:lnTo>
                <a:lnTo>
                  <a:pt x="846" y="338"/>
                </a:lnTo>
                <a:lnTo>
                  <a:pt x="851" y="345"/>
                </a:lnTo>
                <a:lnTo>
                  <a:pt x="854" y="351"/>
                </a:lnTo>
                <a:lnTo>
                  <a:pt x="855" y="359"/>
                </a:lnTo>
                <a:lnTo>
                  <a:pt x="855" y="365"/>
                </a:lnTo>
                <a:lnTo>
                  <a:pt x="854" y="371"/>
                </a:lnTo>
                <a:lnTo>
                  <a:pt x="851" y="377"/>
                </a:lnTo>
                <a:lnTo>
                  <a:pt x="846" y="381"/>
                </a:lnTo>
                <a:lnTo>
                  <a:pt x="840" y="386"/>
                </a:lnTo>
                <a:lnTo>
                  <a:pt x="833" y="390"/>
                </a:lnTo>
                <a:lnTo>
                  <a:pt x="824" y="393"/>
                </a:lnTo>
                <a:lnTo>
                  <a:pt x="814" y="395"/>
                </a:lnTo>
                <a:lnTo>
                  <a:pt x="802" y="395"/>
                </a:lnTo>
                <a:lnTo>
                  <a:pt x="0" y="395"/>
                </a:lnTo>
                <a:lnTo>
                  <a:pt x="0" y="1236"/>
                </a:lnTo>
                <a:lnTo>
                  <a:pt x="0" y="1236"/>
                </a:lnTo>
                <a:lnTo>
                  <a:pt x="8" y="1244"/>
                </a:lnTo>
                <a:lnTo>
                  <a:pt x="15" y="1248"/>
                </a:lnTo>
                <a:lnTo>
                  <a:pt x="24" y="1250"/>
                </a:lnTo>
                <a:lnTo>
                  <a:pt x="35" y="1247"/>
                </a:lnTo>
                <a:lnTo>
                  <a:pt x="45" y="1242"/>
                </a:lnTo>
                <a:lnTo>
                  <a:pt x="54" y="1235"/>
                </a:lnTo>
                <a:lnTo>
                  <a:pt x="63" y="1223"/>
                </a:lnTo>
                <a:lnTo>
                  <a:pt x="72" y="1208"/>
                </a:lnTo>
                <a:lnTo>
                  <a:pt x="72" y="1208"/>
                </a:lnTo>
                <a:lnTo>
                  <a:pt x="80" y="1196"/>
                </a:lnTo>
                <a:lnTo>
                  <a:pt x="89" y="1183"/>
                </a:lnTo>
                <a:lnTo>
                  <a:pt x="102" y="1168"/>
                </a:lnTo>
                <a:lnTo>
                  <a:pt x="111" y="1160"/>
                </a:lnTo>
                <a:lnTo>
                  <a:pt x="120" y="1153"/>
                </a:lnTo>
                <a:lnTo>
                  <a:pt x="130" y="1147"/>
                </a:lnTo>
                <a:lnTo>
                  <a:pt x="142" y="1141"/>
                </a:lnTo>
                <a:lnTo>
                  <a:pt x="156" y="1135"/>
                </a:lnTo>
                <a:lnTo>
                  <a:pt x="169" y="1132"/>
                </a:lnTo>
                <a:lnTo>
                  <a:pt x="184" y="1129"/>
                </a:lnTo>
                <a:lnTo>
                  <a:pt x="201" y="1127"/>
                </a:lnTo>
                <a:lnTo>
                  <a:pt x="201" y="1127"/>
                </a:lnTo>
                <a:lnTo>
                  <a:pt x="220" y="1129"/>
                </a:lnTo>
                <a:lnTo>
                  <a:pt x="238" y="1133"/>
                </a:lnTo>
                <a:lnTo>
                  <a:pt x="256" y="1138"/>
                </a:lnTo>
                <a:lnTo>
                  <a:pt x="272" y="1147"/>
                </a:lnTo>
                <a:lnTo>
                  <a:pt x="289" y="1156"/>
                </a:lnTo>
                <a:lnTo>
                  <a:pt x="304" y="1168"/>
                </a:lnTo>
                <a:lnTo>
                  <a:pt x="319" y="1181"/>
                </a:lnTo>
                <a:lnTo>
                  <a:pt x="331" y="1195"/>
                </a:lnTo>
                <a:lnTo>
                  <a:pt x="343" y="1211"/>
                </a:lnTo>
                <a:lnTo>
                  <a:pt x="353" y="1229"/>
                </a:lnTo>
                <a:lnTo>
                  <a:pt x="364" y="1248"/>
                </a:lnTo>
                <a:lnTo>
                  <a:pt x="371" y="1268"/>
                </a:lnTo>
                <a:lnTo>
                  <a:pt x="377" y="1289"/>
                </a:lnTo>
                <a:lnTo>
                  <a:pt x="382" y="1311"/>
                </a:lnTo>
                <a:lnTo>
                  <a:pt x="385" y="1334"/>
                </a:lnTo>
                <a:lnTo>
                  <a:pt x="386" y="1358"/>
                </a:lnTo>
                <a:lnTo>
                  <a:pt x="386" y="1358"/>
                </a:lnTo>
                <a:lnTo>
                  <a:pt x="385" y="1381"/>
                </a:lnTo>
                <a:lnTo>
                  <a:pt x="382" y="1404"/>
                </a:lnTo>
                <a:lnTo>
                  <a:pt x="377" y="1426"/>
                </a:lnTo>
                <a:lnTo>
                  <a:pt x="371" y="1447"/>
                </a:lnTo>
                <a:lnTo>
                  <a:pt x="364" y="1467"/>
                </a:lnTo>
                <a:lnTo>
                  <a:pt x="353" y="1486"/>
                </a:lnTo>
                <a:lnTo>
                  <a:pt x="343" y="1504"/>
                </a:lnTo>
                <a:lnTo>
                  <a:pt x="331" y="1519"/>
                </a:lnTo>
                <a:lnTo>
                  <a:pt x="319" y="1534"/>
                </a:lnTo>
                <a:lnTo>
                  <a:pt x="304" y="1547"/>
                </a:lnTo>
                <a:lnTo>
                  <a:pt x="289" y="1559"/>
                </a:lnTo>
                <a:lnTo>
                  <a:pt x="272" y="1568"/>
                </a:lnTo>
                <a:lnTo>
                  <a:pt x="256" y="1577"/>
                </a:lnTo>
                <a:lnTo>
                  <a:pt x="238" y="1582"/>
                </a:lnTo>
                <a:lnTo>
                  <a:pt x="220" y="1586"/>
                </a:lnTo>
                <a:lnTo>
                  <a:pt x="201" y="1586"/>
                </a:lnTo>
                <a:lnTo>
                  <a:pt x="201" y="1586"/>
                </a:lnTo>
                <a:lnTo>
                  <a:pt x="184" y="1586"/>
                </a:lnTo>
                <a:lnTo>
                  <a:pt x="169" y="1583"/>
                </a:lnTo>
                <a:lnTo>
                  <a:pt x="156" y="1579"/>
                </a:lnTo>
                <a:lnTo>
                  <a:pt x="142" y="1574"/>
                </a:lnTo>
                <a:lnTo>
                  <a:pt x="130" y="1568"/>
                </a:lnTo>
                <a:lnTo>
                  <a:pt x="120" y="1561"/>
                </a:lnTo>
                <a:lnTo>
                  <a:pt x="111" y="1555"/>
                </a:lnTo>
                <a:lnTo>
                  <a:pt x="102" y="1547"/>
                </a:lnTo>
                <a:lnTo>
                  <a:pt x="89" y="1532"/>
                </a:lnTo>
                <a:lnTo>
                  <a:pt x="80" y="1519"/>
                </a:lnTo>
                <a:lnTo>
                  <a:pt x="72" y="1507"/>
                </a:lnTo>
                <a:lnTo>
                  <a:pt x="72" y="1507"/>
                </a:lnTo>
                <a:lnTo>
                  <a:pt x="63" y="1492"/>
                </a:lnTo>
                <a:lnTo>
                  <a:pt x="54" y="1480"/>
                </a:lnTo>
                <a:lnTo>
                  <a:pt x="45" y="1473"/>
                </a:lnTo>
                <a:lnTo>
                  <a:pt x="35" y="1467"/>
                </a:lnTo>
                <a:lnTo>
                  <a:pt x="24" y="1465"/>
                </a:lnTo>
                <a:lnTo>
                  <a:pt x="15" y="1467"/>
                </a:lnTo>
                <a:lnTo>
                  <a:pt x="8" y="1471"/>
                </a:lnTo>
                <a:lnTo>
                  <a:pt x="0" y="1479"/>
                </a:lnTo>
                <a:lnTo>
                  <a:pt x="0" y="2374"/>
                </a:lnTo>
                <a:lnTo>
                  <a:pt x="1979" y="2374"/>
                </a:lnTo>
                <a:lnTo>
                  <a:pt x="1979" y="1519"/>
                </a:lnTo>
                <a:lnTo>
                  <a:pt x="1979" y="1519"/>
                </a:lnTo>
                <a:lnTo>
                  <a:pt x="1981" y="1507"/>
                </a:lnTo>
                <a:lnTo>
                  <a:pt x="1982" y="1497"/>
                </a:lnTo>
                <a:lnTo>
                  <a:pt x="1985" y="1488"/>
                </a:lnTo>
                <a:lnTo>
                  <a:pt x="1988" y="1482"/>
                </a:lnTo>
                <a:lnTo>
                  <a:pt x="1993" y="1476"/>
                </a:lnTo>
                <a:lnTo>
                  <a:pt x="1999" y="1471"/>
                </a:lnTo>
                <a:lnTo>
                  <a:pt x="2003" y="1468"/>
                </a:lnTo>
                <a:lnTo>
                  <a:pt x="2009" y="1467"/>
                </a:lnTo>
                <a:lnTo>
                  <a:pt x="2017" y="1467"/>
                </a:lnTo>
                <a:lnTo>
                  <a:pt x="2023" y="1467"/>
                </a:lnTo>
                <a:lnTo>
                  <a:pt x="2030" y="1470"/>
                </a:lnTo>
                <a:lnTo>
                  <a:pt x="2036" y="1474"/>
                </a:lnTo>
                <a:lnTo>
                  <a:pt x="2044" y="1480"/>
                </a:lnTo>
                <a:lnTo>
                  <a:pt x="2050" y="1488"/>
                </a:lnTo>
                <a:lnTo>
                  <a:pt x="2056" y="1497"/>
                </a:lnTo>
                <a:lnTo>
                  <a:pt x="2062" y="1507"/>
                </a:lnTo>
                <a:lnTo>
                  <a:pt x="2062" y="1507"/>
                </a:lnTo>
                <a:lnTo>
                  <a:pt x="2069" y="1519"/>
                </a:lnTo>
                <a:lnTo>
                  <a:pt x="2078" y="1532"/>
                </a:lnTo>
                <a:lnTo>
                  <a:pt x="2092" y="1547"/>
                </a:lnTo>
                <a:lnTo>
                  <a:pt x="2101" y="1555"/>
                </a:lnTo>
                <a:lnTo>
                  <a:pt x="2110" y="1562"/>
                </a:lnTo>
                <a:lnTo>
                  <a:pt x="2121" y="1568"/>
                </a:lnTo>
                <a:lnTo>
                  <a:pt x="2132" y="1574"/>
                </a:lnTo>
                <a:lnTo>
                  <a:pt x="2145" y="1580"/>
                </a:lnTo>
                <a:lnTo>
                  <a:pt x="2159" y="1583"/>
                </a:lnTo>
                <a:lnTo>
                  <a:pt x="2174" y="1586"/>
                </a:lnTo>
                <a:lnTo>
                  <a:pt x="2190" y="1588"/>
                </a:lnTo>
                <a:lnTo>
                  <a:pt x="2190" y="1588"/>
                </a:lnTo>
                <a:lnTo>
                  <a:pt x="2210" y="1586"/>
                </a:lnTo>
                <a:lnTo>
                  <a:pt x="2228" y="1583"/>
                </a:lnTo>
                <a:lnTo>
                  <a:pt x="2246" y="1577"/>
                </a:lnTo>
                <a:lnTo>
                  <a:pt x="2262" y="1570"/>
                </a:lnTo>
                <a:lnTo>
                  <a:pt x="2278" y="1559"/>
                </a:lnTo>
                <a:lnTo>
                  <a:pt x="2293" y="1547"/>
                </a:lnTo>
                <a:lnTo>
                  <a:pt x="2308" y="1535"/>
                </a:lnTo>
                <a:lnTo>
                  <a:pt x="2322" y="1520"/>
                </a:lnTo>
                <a:lnTo>
                  <a:pt x="2332" y="1504"/>
                </a:lnTo>
                <a:lnTo>
                  <a:pt x="2344" y="1486"/>
                </a:lnTo>
                <a:lnTo>
                  <a:pt x="2353" y="1467"/>
                </a:lnTo>
                <a:lnTo>
                  <a:pt x="2361" y="1447"/>
                </a:lnTo>
                <a:lnTo>
                  <a:pt x="2367" y="1426"/>
                </a:lnTo>
                <a:lnTo>
                  <a:pt x="2371" y="1404"/>
                </a:lnTo>
                <a:lnTo>
                  <a:pt x="2374" y="1381"/>
                </a:lnTo>
                <a:lnTo>
                  <a:pt x="2376" y="1358"/>
                </a:lnTo>
                <a:lnTo>
                  <a:pt x="2376" y="1358"/>
                </a:lnTo>
                <a:lnTo>
                  <a:pt x="2374" y="1335"/>
                </a:lnTo>
                <a:lnTo>
                  <a:pt x="2371" y="1311"/>
                </a:lnTo>
                <a:lnTo>
                  <a:pt x="2367" y="1290"/>
                </a:lnTo>
                <a:lnTo>
                  <a:pt x="2361" y="1269"/>
                </a:lnTo>
                <a:lnTo>
                  <a:pt x="2353" y="1248"/>
                </a:lnTo>
                <a:lnTo>
                  <a:pt x="2344" y="1229"/>
                </a:lnTo>
                <a:lnTo>
                  <a:pt x="2332" y="1213"/>
                </a:lnTo>
                <a:lnTo>
                  <a:pt x="2322" y="1196"/>
                </a:lnTo>
                <a:lnTo>
                  <a:pt x="2308" y="1181"/>
                </a:lnTo>
                <a:lnTo>
                  <a:pt x="2293" y="1168"/>
                </a:lnTo>
                <a:lnTo>
                  <a:pt x="2278" y="1156"/>
                </a:lnTo>
                <a:lnTo>
                  <a:pt x="2262" y="1147"/>
                </a:lnTo>
                <a:lnTo>
                  <a:pt x="2246" y="1139"/>
                </a:lnTo>
                <a:lnTo>
                  <a:pt x="2228" y="1133"/>
                </a:lnTo>
                <a:lnTo>
                  <a:pt x="2210" y="1130"/>
                </a:lnTo>
                <a:lnTo>
                  <a:pt x="2190" y="1129"/>
                </a:lnTo>
                <a:lnTo>
                  <a:pt x="2190" y="1129"/>
                </a:ln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lIns="36000" tIns="324000" anchor="ctr"/>
          <a:lstStyle/>
          <a:p>
            <a:pPr algn="ctr" eaLnBrk="1" hangingPunct="1">
              <a:defRPr/>
            </a:pPr>
            <a:r>
              <a:rPr lang="en-US" sz="2000">
                <a:solidFill>
                  <a:schemeClr val="bg1"/>
                </a:solidFill>
                <a:cs typeface="Arial" charset="0"/>
              </a:rPr>
              <a:t>Portfolio</a:t>
            </a:r>
            <a:endParaRPr lang="en-GB" sz="200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19" name="Freeform 8">
            <a:extLst>
              <a:ext uri="{FF2B5EF4-FFF2-40B4-BE49-F238E27FC236}">
                <a16:creationId xmlns:a16="http://schemas.microsoft.com/office/drawing/2014/main" id="{28C21416-E481-44E5-887C-48D50CFF85F3}"/>
              </a:ext>
            </a:extLst>
          </p:cNvPr>
          <p:cNvSpPr>
            <a:spLocks/>
          </p:cNvSpPr>
          <p:nvPr/>
        </p:nvSpPr>
        <p:spPr bwMode="auto">
          <a:xfrm>
            <a:off x="6477158" y="1061093"/>
            <a:ext cx="1696637" cy="1543578"/>
          </a:xfrm>
          <a:custGeom>
            <a:avLst/>
            <a:gdLst>
              <a:gd name="T0" fmla="*/ 2222 w 2377"/>
              <a:gd name="T1" fmla="*/ 795 h 2371"/>
              <a:gd name="T2" fmla="*/ 2275 w 2377"/>
              <a:gd name="T3" fmla="*/ 827 h 2371"/>
              <a:gd name="T4" fmla="*/ 2314 w 2377"/>
              <a:gd name="T5" fmla="*/ 882 h 2371"/>
              <a:gd name="T6" fmla="*/ 2362 w 2377"/>
              <a:gd name="T7" fmla="*/ 907 h 2371"/>
              <a:gd name="T8" fmla="*/ 395 w 2377"/>
              <a:gd name="T9" fmla="*/ 855 h 2371"/>
              <a:gd name="T10" fmla="*/ 386 w 2377"/>
              <a:gd name="T11" fmla="*/ 892 h 2371"/>
              <a:gd name="T12" fmla="*/ 358 w 2377"/>
              <a:gd name="T13" fmla="*/ 907 h 2371"/>
              <a:gd name="T14" fmla="*/ 325 w 2377"/>
              <a:gd name="T15" fmla="*/ 886 h 2371"/>
              <a:gd name="T16" fmla="*/ 296 w 2377"/>
              <a:gd name="T17" fmla="*/ 842 h 2371"/>
              <a:gd name="T18" fmla="*/ 242 w 2377"/>
              <a:gd name="T19" fmla="*/ 800 h 2371"/>
              <a:gd name="T20" fmla="*/ 184 w 2377"/>
              <a:gd name="T21" fmla="*/ 786 h 2371"/>
              <a:gd name="T22" fmla="*/ 96 w 2377"/>
              <a:gd name="T23" fmla="*/ 815 h 2371"/>
              <a:gd name="T24" fmla="*/ 32 w 2377"/>
              <a:gd name="T25" fmla="*/ 888 h 2371"/>
              <a:gd name="T26" fmla="*/ 0 w 2377"/>
              <a:gd name="T27" fmla="*/ 993 h 2371"/>
              <a:gd name="T28" fmla="*/ 8 w 2377"/>
              <a:gd name="T29" fmla="*/ 1084 h 2371"/>
              <a:gd name="T30" fmla="*/ 54 w 2377"/>
              <a:gd name="T31" fmla="*/ 1178 h 2371"/>
              <a:gd name="T32" fmla="*/ 129 w 2377"/>
              <a:gd name="T33" fmla="*/ 1235 h 2371"/>
              <a:gd name="T34" fmla="*/ 201 w 2377"/>
              <a:gd name="T35" fmla="*/ 1245 h 2371"/>
              <a:gd name="T36" fmla="*/ 265 w 2377"/>
              <a:gd name="T37" fmla="*/ 1220 h 2371"/>
              <a:gd name="T38" fmla="*/ 313 w 2377"/>
              <a:gd name="T39" fmla="*/ 1164 h 2371"/>
              <a:gd name="T40" fmla="*/ 338 w 2377"/>
              <a:gd name="T41" fmla="*/ 1133 h 2371"/>
              <a:gd name="T42" fmla="*/ 371 w 2377"/>
              <a:gd name="T43" fmla="*/ 1126 h 2371"/>
              <a:gd name="T44" fmla="*/ 392 w 2377"/>
              <a:gd name="T45" fmla="*/ 1155 h 2371"/>
              <a:gd name="T46" fmla="*/ 1256 w 2377"/>
              <a:gd name="T47" fmla="*/ 1976 h 2371"/>
              <a:gd name="T48" fmla="*/ 1298 w 2377"/>
              <a:gd name="T49" fmla="*/ 1990 h 2371"/>
              <a:gd name="T50" fmla="*/ 1305 w 2377"/>
              <a:gd name="T51" fmla="*/ 2020 h 2371"/>
              <a:gd name="T52" fmla="*/ 1275 w 2377"/>
              <a:gd name="T53" fmla="*/ 2052 h 2371"/>
              <a:gd name="T54" fmla="*/ 1225 w 2377"/>
              <a:gd name="T55" fmla="*/ 2088 h 2371"/>
              <a:gd name="T56" fmla="*/ 1193 w 2377"/>
              <a:gd name="T57" fmla="*/ 2141 h 2371"/>
              <a:gd name="T58" fmla="*/ 1186 w 2377"/>
              <a:gd name="T59" fmla="*/ 2206 h 2371"/>
              <a:gd name="T60" fmla="*/ 1225 w 2377"/>
              <a:gd name="T61" fmla="*/ 2290 h 2371"/>
              <a:gd name="T62" fmla="*/ 1305 w 2377"/>
              <a:gd name="T63" fmla="*/ 2348 h 2371"/>
              <a:gd name="T64" fmla="*/ 1414 w 2377"/>
              <a:gd name="T65" fmla="*/ 2371 h 2371"/>
              <a:gd name="T66" fmla="*/ 1504 w 2377"/>
              <a:gd name="T67" fmla="*/ 2357 h 2371"/>
              <a:gd name="T68" fmla="*/ 1591 w 2377"/>
              <a:gd name="T69" fmla="*/ 2304 h 2371"/>
              <a:gd name="T70" fmla="*/ 1639 w 2377"/>
              <a:gd name="T71" fmla="*/ 2224 h 2371"/>
              <a:gd name="T72" fmla="*/ 1640 w 2377"/>
              <a:gd name="T73" fmla="*/ 2156 h 2371"/>
              <a:gd name="T74" fmla="*/ 1612 w 2377"/>
              <a:gd name="T75" fmla="*/ 2097 h 2371"/>
              <a:gd name="T76" fmla="*/ 1564 w 2377"/>
              <a:gd name="T77" fmla="*/ 2057 h 2371"/>
              <a:gd name="T78" fmla="*/ 1526 w 2377"/>
              <a:gd name="T79" fmla="*/ 2026 h 2371"/>
              <a:gd name="T80" fmla="*/ 1526 w 2377"/>
              <a:gd name="T81" fmla="*/ 1994 h 2371"/>
              <a:gd name="T82" fmla="*/ 1564 w 2377"/>
              <a:gd name="T83" fmla="*/ 1976 h 2371"/>
              <a:gd name="T84" fmla="*/ 2370 w 2377"/>
              <a:gd name="T85" fmla="*/ 1130 h 2371"/>
              <a:gd name="T86" fmla="*/ 2323 w 2377"/>
              <a:gd name="T87" fmla="*/ 1139 h 2371"/>
              <a:gd name="T88" fmla="*/ 2289 w 2377"/>
              <a:gd name="T89" fmla="*/ 1191 h 2371"/>
              <a:gd name="T90" fmla="*/ 2235 w 2377"/>
              <a:gd name="T91" fmla="*/ 1233 h 2371"/>
              <a:gd name="T92" fmla="*/ 2177 w 2377"/>
              <a:gd name="T93" fmla="*/ 1245 h 2371"/>
              <a:gd name="T94" fmla="*/ 2089 w 2377"/>
              <a:gd name="T95" fmla="*/ 1218 h 2371"/>
              <a:gd name="T96" fmla="*/ 2024 w 2377"/>
              <a:gd name="T97" fmla="*/ 1145 h 2371"/>
              <a:gd name="T98" fmla="*/ 1993 w 2377"/>
              <a:gd name="T99" fmla="*/ 1040 h 2371"/>
              <a:gd name="T100" fmla="*/ 2000 w 2377"/>
              <a:gd name="T101" fmla="*/ 948 h 2371"/>
              <a:gd name="T102" fmla="*/ 2047 w 2377"/>
              <a:gd name="T103" fmla="*/ 855 h 2371"/>
              <a:gd name="T104" fmla="*/ 2121 w 2377"/>
              <a:gd name="T105" fmla="*/ 797 h 2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2377" h="2371">
                <a:moveTo>
                  <a:pt x="2177" y="788"/>
                </a:moveTo>
                <a:lnTo>
                  <a:pt x="2177" y="788"/>
                </a:lnTo>
                <a:lnTo>
                  <a:pt x="2193" y="788"/>
                </a:lnTo>
                <a:lnTo>
                  <a:pt x="2208" y="791"/>
                </a:lnTo>
                <a:lnTo>
                  <a:pt x="2222" y="795"/>
                </a:lnTo>
                <a:lnTo>
                  <a:pt x="2235" y="800"/>
                </a:lnTo>
                <a:lnTo>
                  <a:pt x="2247" y="806"/>
                </a:lnTo>
                <a:lnTo>
                  <a:pt x="2257" y="813"/>
                </a:lnTo>
                <a:lnTo>
                  <a:pt x="2266" y="819"/>
                </a:lnTo>
                <a:lnTo>
                  <a:pt x="2275" y="827"/>
                </a:lnTo>
                <a:lnTo>
                  <a:pt x="2289" y="842"/>
                </a:lnTo>
                <a:lnTo>
                  <a:pt x="2298" y="855"/>
                </a:lnTo>
                <a:lnTo>
                  <a:pt x="2305" y="867"/>
                </a:lnTo>
                <a:lnTo>
                  <a:pt x="2305" y="867"/>
                </a:lnTo>
                <a:lnTo>
                  <a:pt x="2314" y="882"/>
                </a:lnTo>
                <a:lnTo>
                  <a:pt x="2323" y="894"/>
                </a:lnTo>
                <a:lnTo>
                  <a:pt x="2334" y="901"/>
                </a:lnTo>
                <a:lnTo>
                  <a:pt x="2343" y="907"/>
                </a:lnTo>
                <a:lnTo>
                  <a:pt x="2353" y="909"/>
                </a:lnTo>
                <a:lnTo>
                  <a:pt x="2362" y="907"/>
                </a:lnTo>
                <a:lnTo>
                  <a:pt x="2370" y="903"/>
                </a:lnTo>
                <a:lnTo>
                  <a:pt x="2377" y="895"/>
                </a:lnTo>
                <a:lnTo>
                  <a:pt x="2377" y="0"/>
                </a:lnTo>
                <a:lnTo>
                  <a:pt x="395" y="0"/>
                </a:lnTo>
                <a:lnTo>
                  <a:pt x="395" y="855"/>
                </a:lnTo>
                <a:lnTo>
                  <a:pt x="395" y="855"/>
                </a:lnTo>
                <a:lnTo>
                  <a:pt x="393" y="867"/>
                </a:lnTo>
                <a:lnTo>
                  <a:pt x="392" y="877"/>
                </a:lnTo>
                <a:lnTo>
                  <a:pt x="389" y="886"/>
                </a:lnTo>
                <a:lnTo>
                  <a:pt x="386" y="892"/>
                </a:lnTo>
                <a:lnTo>
                  <a:pt x="382" y="898"/>
                </a:lnTo>
                <a:lnTo>
                  <a:pt x="377" y="903"/>
                </a:lnTo>
                <a:lnTo>
                  <a:pt x="371" y="906"/>
                </a:lnTo>
                <a:lnTo>
                  <a:pt x="365" y="907"/>
                </a:lnTo>
                <a:lnTo>
                  <a:pt x="358" y="907"/>
                </a:lnTo>
                <a:lnTo>
                  <a:pt x="352" y="907"/>
                </a:lnTo>
                <a:lnTo>
                  <a:pt x="344" y="904"/>
                </a:lnTo>
                <a:lnTo>
                  <a:pt x="338" y="900"/>
                </a:lnTo>
                <a:lnTo>
                  <a:pt x="331" y="894"/>
                </a:lnTo>
                <a:lnTo>
                  <a:pt x="325" y="886"/>
                </a:lnTo>
                <a:lnTo>
                  <a:pt x="319" y="877"/>
                </a:lnTo>
                <a:lnTo>
                  <a:pt x="313" y="867"/>
                </a:lnTo>
                <a:lnTo>
                  <a:pt x="313" y="867"/>
                </a:lnTo>
                <a:lnTo>
                  <a:pt x="305" y="855"/>
                </a:lnTo>
                <a:lnTo>
                  <a:pt x="296" y="842"/>
                </a:lnTo>
                <a:lnTo>
                  <a:pt x="283" y="827"/>
                </a:lnTo>
                <a:lnTo>
                  <a:pt x="274" y="819"/>
                </a:lnTo>
                <a:lnTo>
                  <a:pt x="265" y="812"/>
                </a:lnTo>
                <a:lnTo>
                  <a:pt x="254" y="806"/>
                </a:lnTo>
                <a:lnTo>
                  <a:pt x="242" y="800"/>
                </a:lnTo>
                <a:lnTo>
                  <a:pt x="229" y="794"/>
                </a:lnTo>
                <a:lnTo>
                  <a:pt x="216" y="791"/>
                </a:lnTo>
                <a:lnTo>
                  <a:pt x="201" y="788"/>
                </a:lnTo>
                <a:lnTo>
                  <a:pt x="184" y="786"/>
                </a:lnTo>
                <a:lnTo>
                  <a:pt x="184" y="786"/>
                </a:lnTo>
                <a:lnTo>
                  <a:pt x="165" y="788"/>
                </a:lnTo>
                <a:lnTo>
                  <a:pt x="147" y="791"/>
                </a:lnTo>
                <a:lnTo>
                  <a:pt x="129" y="797"/>
                </a:lnTo>
                <a:lnTo>
                  <a:pt x="112" y="804"/>
                </a:lnTo>
                <a:lnTo>
                  <a:pt x="96" y="815"/>
                </a:lnTo>
                <a:lnTo>
                  <a:pt x="81" y="825"/>
                </a:lnTo>
                <a:lnTo>
                  <a:pt x="66" y="839"/>
                </a:lnTo>
                <a:lnTo>
                  <a:pt x="54" y="854"/>
                </a:lnTo>
                <a:lnTo>
                  <a:pt x="42" y="870"/>
                </a:lnTo>
                <a:lnTo>
                  <a:pt x="32" y="888"/>
                </a:lnTo>
                <a:lnTo>
                  <a:pt x="21" y="907"/>
                </a:lnTo>
                <a:lnTo>
                  <a:pt x="14" y="927"/>
                </a:lnTo>
                <a:lnTo>
                  <a:pt x="8" y="948"/>
                </a:lnTo>
                <a:lnTo>
                  <a:pt x="3" y="970"/>
                </a:lnTo>
                <a:lnTo>
                  <a:pt x="0" y="993"/>
                </a:lnTo>
                <a:lnTo>
                  <a:pt x="0" y="1016"/>
                </a:lnTo>
                <a:lnTo>
                  <a:pt x="0" y="1016"/>
                </a:lnTo>
                <a:lnTo>
                  <a:pt x="0" y="1039"/>
                </a:lnTo>
                <a:lnTo>
                  <a:pt x="3" y="1063"/>
                </a:lnTo>
                <a:lnTo>
                  <a:pt x="8" y="1084"/>
                </a:lnTo>
                <a:lnTo>
                  <a:pt x="14" y="1105"/>
                </a:lnTo>
                <a:lnTo>
                  <a:pt x="21" y="1126"/>
                </a:lnTo>
                <a:lnTo>
                  <a:pt x="32" y="1145"/>
                </a:lnTo>
                <a:lnTo>
                  <a:pt x="42" y="1161"/>
                </a:lnTo>
                <a:lnTo>
                  <a:pt x="54" y="1178"/>
                </a:lnTo>
                <a:lnTo>
                  <a:pt x="66" y="1193"/>
                </a:lnTo>
                <a:lnTo>
                  <a:pt x="81" y="1206"/>
                </a:lnTo>
                <a:lnTo>
                  <a:pt x="96" y="1218"/>
                </a:lnTo>
                <a:lnTo>
                  <a:pt x="112" y="1227"/>
                </a:lnTo>
                <a:lnTo>
                  <a:pt x="129" y="1235"/>
                </a:lnTo>
                <a:lnTo>
                  <a:pt x="147" y="1241"/>
                </a:lnTo>
                <a:lnTo>
                  <a:pt x="165" y="1244"/>
                </a:lnTo>
                <a:lnTo>
                  <a:pt x="184" y="1245"/>
                </a:lnTo>
                <a:lnTo>
                  <a:pt x="184" y="1245"/>
                </a:lnTo>
                <a:lnTo>
                  <a:pt x="201" y="1245"/>
                </a:lnTo>
                <a:lnTo>
                  <a:pt x="216" y="1242"/>
                </a:lnTo>
                <a:lnTo>
                  <a:pt x="229" y="1238"/>
                </a:lnTo>
                <a:lnTo>
                  <a:pt x="242" y="1233"/>
                </a:lnTo>
                <a:lnTo>
                  <a:pt x="254" y="1227"/>
                </a:lnTo>
                <a:lnTo>
                  <a:pt x="265" y="1220"/>
                </a:lnTo>
                <a:lnTo>
                  <a:pt x="274" y="1212"/>
                </a:lnTo>
                <a:lnTo>
                  <a:pt x="283" y="1205"/>
                </a:lnTo>
                <a:lnTo>
                  <a:pt x="296" y="1190"/>
                </a:lnTo>
                <a:lnTo>
                  <a:pt x="305" y="1178"/>
                </a:lnTo>
                <a:lnTo>
                  <a:pt x="313" y="1164"/>
                </a:lnTo>
                <a:lnTo>
                  <a:pt x="313" y="1164"/>
                </a:lnTo>
                <a:lnTo>
                  <a:pt x="319" y="1155"/>
                </a:lnTo>
                <a:lnTo>
                  <a:pt x="325" y="1147"/>
                </a:lnTo>
                <a:lnTo>
                  <a:pt x="331" y="1139"/>
                </a:lnTo>
                <a:lnTo>
                  <a:pt x="338" y="1133"/>
                </a:lnTo>
                <a:lnTo>
                  <a:pt x="344" y="1129"/>
                </a:lnTo>
                <a:lnTo>
                  <a:pt x="352" y="1126"/>
                </a:lnTo>
                <a:lnTo>
                  <a:pt x="358" y="1124"/>
                </a:lnTo>
                <a:lnTo>
                  <a:pt x="365" y="1124"/>
                </a:lnTo>
                <a:lnTo>
                  <a:pt x="371" y="1126"/>
                </a:lnTo>
                <a:lnTo>
                  <a:pt x="377" y="1129"/>
                </a:lnTo>
                <a:lnTo>
                  <a:pt x="382" y="1133"/>
                </a:lnTo>
                <a:lnTo>
                  <a:pt x="386" y="1139"/>
                </a:lnTo>
                <a:lnTo>
                  <a:pt x="389" y="1147"/>
                </a:lnTo>
                <a:lnTo>
                  <a:pt x="392" y="1155"/>
                </a:lnTo>
                <a:lnTo>
                  <a:pt x="393" y="1166"/>
                </a:lnTo>
                <a:lnTo>
                  <a:pt x="395" y="1176"/>
                </a:lnTo>
                <a:lnTo>
                  <a:pt x="395" y="1979"/>
                </a:lnTo>
                <a:lnTo>
                  <a:pt x="1256" y="1976"/>
                </a:lnTo>
                <a:lnTo>
                  <a:pt x="1256" y="1976"/>
                </a:lnTo>
                <a:lnTo>
                  <a:pt x="1266" y="1978"/>
                </a:lnTo>
                <a:lnTo>
                  <a:pt x="1277" y="1979"/>
                </a:lnTo>
                <a:lnTo>
                  <a:pt x="1286" y="1982"/>
                </a:lnTo>
                <a:lnTo>
                  <a:pt x="1292" y="1985"/>
                </a:lnTo>
                <a:lnTo>
                  <a:pt x="1298" y="1990"/>
                </a:lnTo>
                <a:lnTo>
                  <a:pt x="1302" y="1996"/>
                </a:lnTo>
                <a:lnTo>
                  <a:pt x="1305" y="2000"/>
                </a:lnTo>
                <a:lnTo>
                  <a:pt x="1307" y="2006"/>
                </a:lnTo>
                <a:lnTo>
                  <a:pt x="1307" y="2014"/>
                </a:lnTo>
                <a:lnTo>
                  <a:pt x="1305" y="2020"/>
                </a:lnTo>
                <a:lnTo>
                  <a:pt x="1302" y="2027"/>
                </a:lnTo>
                <a:lnTo>
                  <a:pt x="1298" y="2033"/>
                </a:lnTo>
                <a:lnTo>
                  <a:pt x="1292" y="2040"/>
                </a:lnTo>
                <a:lnTo>
                  <a:pt x="1284" y="2046"/>
                </a:lnTo>
                <a:lnTo>
                  <a:pt x="1275" y="2052"/>
                </a:lnTo>
                <a:lnTo>
                  <a:pt x="1265" y="2057"/>
                </a:lnTo>
                <a:lnTo>
                  <a:pt x="1265" y="2057"/>
                </a:lnTo>
                <a:lnTo>
                  <a:pt x="1253" y="2064"/>
                </a:lnTo>
                <a:lnTo>
                  <a:pt x="1239" y="2075"/>
                </a:lnTo>
                <a:lnTo>
                  <a:pt x="1225" y="2088"/>
                </a:lnTo>
                <a:lnTo>
                  <a:pt x="1217" y="2097"/>
                </a:lnTo>
                <a:lnTo>
                  <a:pt x="1211" y="2106"/>
                </a:lnTo>
                <a:lnTo>
                  <a:pt x="1204" y="2117"/>
                </a:lnTo>
                <a:lnTo>
                  <a:pt x="1198" y="2129"/>
                </a:lnTo>
                <a:lnTo>
                  <a:pt x="1193" y="2141"/>
                </a:lnTo>
                <a:lnTo>
                  <a:pt x="1189" y="2156"/>
                </a:lnTo>
                <a:lnTo>
                  <a:pt x="1186" y="2171"/>
                </a:lnTo>
                <a:lnTo>
                  <a:pt x="1186" y="2187"/>
                </a:lnTo>
                <a:lnTo>
                  <a:pt x="1186" y="2187"/>
                </a:lnTo>
                <a:lnTo>
                  <a:pt x="1186" y="2206"/>
                </a:lnTo>
                <a:lnTo>
                  <a:pt x="1190" y="2224"/>
                </a:lnTo>
                <a:lnTo>
                  <a:pt x="1196" y="2242"/>
                </a:lnTo>
                <a:lnTo>
                  <a:pt x="1204" y="2259"/>
                </a:lnTo>
                <a:lnTo>
                  <a:pt x="1213" y="2275"/>
                </a:lnTo>
                <a:lnTo>
                  <a:pt x="1225" y="2290"/>
                </a:lnTo>
                <a:lnTo>
                  <a:pt x="1238" y="2304"/>
                </a:lnTo>
                <a:lnTo>
                  <a:pt x="1253" y="2317"/>
                </a:lnTo>
                <a:lnTo>
                  <a:pt x="1268" y="2329"/>
                </a:lnTo>
                <a:lnTo>
                  <a:pt x="1286" y="2339"/>
                </a:lnTo>
                <a:lnTo>
                  <a:pt x="1305" y="2348"/>
                </a:lnTo>
                <a:lnTo>
                  <a:pt x="1325" y="2357"/>
                </a:lnTo>
                <a:lnTo>
                  <a:pt x="1346" y="2363"/>
                </a:lnTo>
                <a:lnTo>
                  <a:pt x="1368" y="2368"/>
                </a:lnTo>
                <a:lnTo>
                  <a:pt x="1390" y="2371"/>
                </a:lnTo>
                <a:lnTo>
                  <a:pt x="1414" y="2371"/>
                </a:lnTo>
                <a:lnTo>
                  <a:pt x="1414" y="2371"/>
                </a:lnTo>
                <a:lnTo>
                  <a:pt x="1438" y="2371"/>
                </a:lnTo>
                <a:lnTo>
                  <a:pt x="1461" y="2368"/>
                </a:lnTo>
                <a:lnTo>
                  <a:pt x="1483" y="2363"/>
                </a:lnTo>
                <a:lnTo>
                  <a:pt x="1504" y="2357"/>
                </a:lnTo>
                <a:lnTo>
                  <a:pt x="1523" y="2348"/>
                </a:lnTo>
                <a:lnTo>
                  <a:pt x="1543" y="2339"/>
                </a:lnTo>
                <a:lnTo>
                  <a:pt x="1561" y="2329"/>
                </a:lnTo>
                <a:lnTo>
                  <a:pt x="1577" y="2317"/>
                </a:lnTo>
                <a:lnTo>
                  <a:pt x="1591" y="2304"/>
                </a:lnTo>
                <a:lnTo>
                  <a:pt x="1604" y="2290"/>
                </a:lnTo>
                <a:lnTo>
                  <a:pt x="1616" y="2275"/>
                </a:lnTo>
                <a:lnTo>
                  <a:pt x="1625" y="2259"/>
                </a:lnTo>
                <a:lnTo>
                  <a:pt x="1634" y="2242"/>
                </a:lnTo>
                <a:lnTo>
                  <a:pt x="1639" y="2224"/>
                </a:lnTo>
                <a:lnTo>
                  <a:pt x="1643" y="2206"/>
                </a:lnTo>
                <a:lnTo>
                  <a:pt x="1645" y="2187"/>
                </a:lnTo>
                <a:lnTo>
                  <a:pt x="1645" y="2187"/>
                </a:lnTo>
                <a:lnTo>
                  <a:pt x="1643" y="2171"/>
                </a:lnTo>
                <a:lnTo>
                  <a:pt x="1640" y="2156"/>
                </a:lnTo>
                <a:lnTo>
                  <a:pt x="1637" y="2141"/>
                </a:lnTo>
                <a:lnTo>
                  <a:pt x="1631" y="2129"/>
                </a:lnTo>
                <a:lnTo>
                  <a:pt x="1625" y="2117"/>
                </a:lnTo>
                <a:lnTo>
                  <a:pt x="1619" y="2106"/>
                </a:lnTo>
                <a:lnTo>
                  <a:pt x="1612" y="2097"/>
                </a:lnTo>
                <a:lnTo>
                  <a:pt x="1604" y="2088"/>
                </a:lnTo>
                <a:lnTo>
                  <a:pt x="1589" y="2075"/>
                </a:lnTo>
                <a:lnTo>
                  <a:pt x="1576" y="2064"/>
                </a:lnTo>
                <a:lnTo>
                  <a:pt x="1564" y="2057"/>
                </a:lnTo>
                <a:lnTo>
                  <a:pt x="1564" y="2057"/>
                </a:lnTo>
                <a:lnTo>
                  <a:pt x="1553" y="2052"/>
                </a:lnTo>
                <a:lnTo>
                  <a:pt x="1544" y="2046"/>
                </a:lnTo>
                <a:lnTo>
                  <a:pt x="1537" y="2039"/>
                </a:lnTo>
                <a:lnTo>
                  <a:pt x="1531" y="2033"/>
                </a:lnTo>
                <a:lnTo>
                  <a:pt x="1526" y="2026"/>
                </a:lnTo>
                <a:lnTo>
                  <a:pt x="1523" y="2020"/>
                </a:lnTo>
                <a:lnTo>
                  <a:pt x="1522" y="2012"/>
                </a:lnTo>
                <a:lnTo>
                  <a:pt x="1522" y="2006"/>
                </a:lnTo>
                <a:lnTo>
                  <a:pt x="1523" y="2000"/>
                </a:lnTo>
                <a:lnTo>
                  <a:pt x="1526" y="1994"/>
                </a:lnTo>
                <a:lnTo>
                  <a:pt x="1531" y="1990"/>
                </a:lnTo>
                <a:lnTo>
                  <a:pt x="1537" y="1985"/>
                </a:lnTo>
                <a:lnTo>
                  <a:pt x="1544" y="1981"/>
                </a:lnTo>
                <a:lnTo>
                  <a:pt x="1553" y="1978"/>
                </a:lnTo>
                <a:lnTo>
                  <a:pt x="1564" y="1976"/>
                </a:lnTo>
                <a:lnTo>
                  <a:pt x="1576" y="1976"/>
                </a:lnTo>
                <a:lnTo>
                  <a:pt x="2377" y="1976"/>
                </a:lnTo>
                <a:lnTo>
                  <a:pt x="2377" y="1138"/>
                </a:lnTo>
                <a:lnTo>
                  <a:pt x="2377" y="1138"/>
                </a:lnTo>
                <a:lnTo>
                  <a:pt x="2370" y="1130"/>
                </a:lnTo>
                <a:lnTo>
                  <a:pt x="2362" y="1126"/>
                </a:lnTo>
                <a:lnTo>
                  <a:pt x="2353" y="1124"/>
                </a:lnTo>
                <a:lnTo>
                  <a:pt x="2343" y="1127"/>
                </a:lnTo>
                <a:lnTo>
                  <a:pt x="2334" y="1132"/>
                </a:lnTo>
                <a:lnTo>
                  <a:pt x="2323" y="1139"/>
                </a:lnTo>
                <a:lnTo>
                  <a:pt x="2314" y="1151"/>
                </a:lnTo>
                <a:lnTo>
                  <a:pt x="2305" y="1166"/>
                </a:lnTo>
                <a:lnTo>
                  <a:pt x="2305" y="1166"/>
                </a:lnTo>
                <a:lnTo>
                  <a:pt x="2298" y="1178"/>
                </a:lnTo>
                <a:lnTo>
                  <a:pt x="2289" y="1191"/>
                </a:lnTo>
                <a:lnTo>
                  <a:pt x="2275" y="1206"/>
                </a:lnTo>
                <a:lnTo>
                  <a:pt x="2266" y="1214"/>
                </a:lnTo>
                <a:lnTo>
                  <a:pt x="2257" y="1220"/>
                </a:lnTo>
                <a:lnTo>
                  <a:pt x="2247" y="1227"/>
                </a:lnTo>
                <a:lnTo>
                  <a:pt x="2235" y="1233"/>
                </a:lnTo>
                <a:lnTo>
                  <a:pt x="2222" y="1239"/>
                </a:lnTo>
                <a:lnTo>
                  <a:pt x="2208" y="1242"/>
                </a:lnTo>
                <a:lnTo>
                  <a:pt x="2193" y="1245"/>
                </a:lnTo>
                <a:lnTo>
                  <a:pt x="2177" y="1245"/>
                </a:lnTo>
                <a:lnTo>
                  <a:pt x="2177" y="1245"/>
                </a:lnTo>
                <a:lnTo>
                  <a:pt x="2157" y="1245"/>
                </a:lnTo>
                <a:lnTo>
                  <a:pt x="2139" y="1241"/>
                </a:lnTo>
                <a:lnTo>
                  <a:pt x="2121" y="1236"/>
                </a:lnTo>
                <a:lnTo>
                  <a:pt x="2105" y="1227"/>
                </a:lnTo>
                <a:lnTo>
                  <a:pt x="2089" y="1218"/>
                </a:lnTo>
                <a:lnTo>
                  <a:pt x="2074" y="1206"/>
                </a:lnTo>
                <a:lnTo>
                  <a:pt x="2060" y="1193"/>
                </a:lnTo>
                <a:lnTo>
                  <a:pt x="2047" y="1179"/>
                </a:lnTo>
                <a:lnTo>
                  <a:pt x="2035" y="1163"/>
                </a:lnTo>
                <a:lnTo>
                  <a:pt x="2024" y="1145"/>
                </a:lnTo>
                <a:lnTo>
                  <a:pt x="2015" y="1126"/>
                </a:lnTo>
                <a:lnTo>
                  <a:pt x="2006" y="1106"/>
                </a:lnTo>
                <a:lnTo>
                  <a:pt x="2000" y="1085"/>
                </a:lnTo>
                <a:lnTo>
                  <a:pt x="1996" y="1063"/>
                </a:lnTo>
                <a:lnTo>
                  <a:pt x="1993" y="1040"/>
                </a:lnTo>
                <a:lnTo>
                  <a:pt x="1993" y="1016"/>
                </a:lnTo>
                <a:lnTo>
                  <a:pt x="1993" y="1016"/>
                </a:lnTo>
                <a:lnTo>
                  <a:pt x="1993" y="993"/>
                </a:lnTo>
                <a:lnTo>
                  <a:pt x="1996" y="970"/>
                </a:lnTo>
                <a:lnTo>
                  <a:pt x="2000" y="948"/>
                </a:lnTo>
                <a:lnTo>
                  <a:pt x="2006" y="927"/>
                </a:lnTo>
                <a:lnTo>
                  <a:pt x="2015" y="907"/>
                </a:lnTo>
                <a:lnTo>
                  <a:pt x="2024" y="888"/>
                </a:lnTo>
                <a:lnTo>
                  <a:pt x="2035" y="870"/>
                </a:lnTo>
                <a:lnTo>
                  <a:pt x="2047" y="855"/>
                </a:lnTo>
                <a:lnTo>
                  <a:pt x="2060" y="840"/>
                </a:lnTo>
                <a:lnTo>
                  <a:pt x="2074" y="827"/>
                </a:lnTo>
                <a:lnTo>
                  <a:pt x="2089" y="815"/>
                </a:lnTo>
                <a:lnTo>
                  <a:pt x="2105" y="806"/>
                </a:lnTo>
                <a:lnTo>
                  <a:pt x="2121" y="797"/>
                </a:lnTo>
                <a:lnTo>
                  <a:pt x="2139" y="792"/>
                </a:lnTo>
                <a:lnTo>
                  <a:pt x="2157" y="788"/>
                </a:lnTo>
                <a:lnTo>
                  <a:pt x="2177" y="788"/>
                </a:lnTo>
                <a:lnTo>
                  <a:pt x="2177" y="788"/>
                </a:ln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bIns="360000" anchor="ctr"/>
          <a:lstStyle/>
          <a:p>
            <a:pPr algn="ctr" eaLnBrk="1" hangingPunct="1">
              <a:defRPr/>
            </a:pPr>
            <a:r>
              <a:rPr lang="en-US" sz="2000">
                <a:solidFill>
                  <a:schemeClr val="bg1"/>
                </a:solidFill>
                <a:cs typeface="Arial" charset="0"/>
              </a:rPr>
              <a:t>Personal statement</a:t>
            </a:r>
            <a:endParaRPr lang="en-GB" sz="200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0" name="Freeform 10">
            <a:extLst>
              <a:ext uri="{FF2B5EF4-FFF2-40B4-BE49-F238E27FC236}">
                <a16:creationId xmlns:a16="http://schemas.microsoft.com/office/drawing/2014/main" id="{137544D0-DC9F-4986-B038-32DFAA3A9414}"/>
              </a:ext>
            </a:extLst>
          </p:cNvPr>
          <p:cNvSpPr>
            <a:spLocks/>
          </p:cNvSpPr>
          <p:nvPr/>
        </p:nvSpPr>
        <p:spPr bwMode="auto">
          <a:xfrm>
            <a:off x="5276461" y="1061093"/>
            <a:ext cx="1457728" cy="1499578"/>
          </a:xfrm>
          <a:custGeom>
            <a:avLst/>
            <a:gdLst>
              <a:gd name="T0" fmla="*/ 1797 w 1976"/>
              <a:gd name="T1" fmla="*/ 791 h 2375"/>
              <a:gd name="T2" fmla="*/ 1846 w 1976"/>
              <a:gd name="T3" fmla="*/ 812 h 2375"/>
              <a:gd name="T4" fmla="*/ 1886 w 1976"/>
              <a:gd name="T5" fmla="*/ 855 h 2375"/>
              <a:gd name="T6" fmla="*/ 1906 w 1976"/>
              <a:gd name="T7" fmla="*/ 886 h 2375"/>
              <a:gd name="T8" fmla="*/ 1933 w 1976"/>
              <a:gd name="T9" fmla="*/ 907 h 2375"/>
              <a:gd name="T10" fmla="*/ 1958 w 1976"/>
              <a:gd name="T11" fmla="*/ 903 h 2375"/>
              <a:gd name="T12" fmla="*/ 1973 w 1976"/>
              <a:gd name="T13" fmla="*/ 877 h 2375"/>
              <a:gd name="T14" fmla="*/ 0 w 1976"/>
              <a:gd name="T15" fmla="*/ 0 h 2375"/>
              <a:gd name="T16" fmla="*/ 856 w 1976"/>
              <a:gd name="T17" fmla="*/ 1981 h 2375"/>
              <a:gd name="T18" fmla="*/ 886 w 1976"/>
              <a:gd name="T19" fmla="*/ 1985 h 2375"/>
              <a:gd name="T20" fmla="*/ 907 w 1976"/>
              <a:gd name="T21" fmla="*/ 2005 h 2375"/>
              <a:gd name="T22" fmla="*/ 904 w 1976"/>
              <a:gd name="T23" fmla="*/ 2030 h 2375"/>
              <a:gd name="T24" fmla="*/ 879 w 1976"/>
              <a:gd name="T25" fmla="*/ 2057 h 2375"/>
              <a:gd name="T26" fmla="*/ 843 w 1976"/>
              <a:gd name="T27" fmla="*/ 2079 h 2375"/>
              <a:gd name="T28" fmla="*/ 807 w 1976"/>
              <a:gd name="T29" fmla="*/ 2121 h 2375"/>
              <a:gd name="T30" fmla="*/ 789 w 1976"/>
              <a:gd name="T31" fmla="*/ 2175 h 2375"/>
              <a:gd name="T32" fmla="*/ 792 w 1976"/>
              <a:gd name="T33" fmla="*/ 2229 h 2375"/>
              <a:gd name="T34" fmla="*/ 827 w 1976"/>
              <a:gd name="T35" fmla="*/ 2295 h 2375"/>
              <a:gd name="T36" fmla="*/ 889 w 1976"/>
              <a:gd name="T37" fmla="*/ 2344 h 2375"/>
              <a:gd name="T38" fmla="*/ 972 w 1976"/>
              <a:gd name="T39" fmla="*/ 2372 h 2375"/>
              <a:gd name="T40" fmla="*/ 1040 w 1976"/>
              <a:gd name="T41" fmla="*/ 2374 h 2375"/>
              <a:gd name="T42" fmla="*/ 1127 w 1976"/>
              <a:gd name="T43" fmla="*/ 2353 h 2375"/>
              <a:gd name="T44" fmla="*/ 1194 w 1976"/>
              <a:gd name="T45" fmla="*/ 2308 h 2375"/>
              <a:gd name="T46" fmla="*/ 1236 w 1976"/>
              <a:gd name="T47" fmla="*/ 2245 h 2375"/>
              <a:gd name="T48" fmla="*/ 1247 w 1976"/>
              <a:gd name="T49" fmla="*/ 2191 h 2375"/>
              <a:gd name="T50" fmla="*/ 1235 w 1976"/>
              <a:gd name="T51" fmla="*/ 2133 h 2375"/>
              <a:gd name="T52" fmla="*/ 1206 w 1976"/>
              <a:gd name="T53" fmla="*/ 2093 h 2375"/>
              <a:gd name="T54" fmla="*/ 1166 w 1976"/>
              <a:gd name="T55" fmla="*/ 2061 h 2375"/>
              <a:gd name="T56" fmla="*/ 1134 w 1976"/>
              <a:gd name="T57" fmla="*/ 2037 h 2375"/>
              <a:gd name="T58" fmla="*/ 1125 w 1976"/>
              <a:gd name="T59" fmla="*/ 2011 h 2375"/>
              <a:gd name="T60" fmla="*/ 1140 w 1976"/>
              <a:gd name="T61" fmla="*/ 1990 h 2375"/>
              <a:gd name="T62" fmla="*/ 1178 w 1976"/>
              <a:gd name="T63" fmla="*/ 1981 h 2375"/>
              <a:gd name="T64" fmla="*/ 1976 w 1976"/>
              <a:gd name="T65" fmla="*/ 1176 h 2375"/>
              <a:gd name="T66" fmla="*/ 1972 w 1976"/>
              <a:gd name="T67" fmla="*/ 1147 h 2375"/>
              <a:gd name="T68" fmla="*/ 1952 w 1976"/>
              <a:gd name="T69" fmla="*/ 1126 h 2375"/>
              <a:gd name="T70" fmla="*/ 1927 w 1976"/>
              <a:gd name="T71" fmla="*/ 1129 h 2375"/>
              <a:gd name="T72" fmla="*/ 1900 w 1976"/>
              <a:gd name="T73" fmla="*/ 1155 h 2375"/>
              <a:gd name="T74" fmla="*/ 1877 w 1976"/>
              <a:gd name="T75" fmla="*/ 1190 h 2375"/>
              <a:gd name="T76" fmla="*/ 1835 w 1976"/>
              <a:gd name="T77" fmla="*/ 1227 h 2375"/>
              <a:gd name="T78" fmla="*/ 1782 w 1976"/>
              <a:gd name="T79" fmla="*/ 1245 h 2375"/>
              <a:gd name="T80" fmla="*/ 1728 w 1976"/>
              <a:gd name="T81" fmla="*/ 1241 h 2375"/>
              <a:gd name="T82" fmla="*/ 1662 w 1976"/>
              <a:gd name="T83" fmla="*/ 1206 h 2375"/>
              <a:gd name="T84" fmla="*/ 1613 w 1976"/>
              <a:gd name="T85" fmla="*/ 1145 h 2375"/>
              <a:gd name="T86" fmla="*/ 1584 w 1976"/>
              <a:gd name="T87" fmla="*/ 1063 h 2375"/>
              <a:gd name="T88" fmla="*/ 1581 w 1976"/>
              <a:gd name="T89" fmla="*/ 993 h 2375"/>
              <a:gd name="T90" fmla="*/ 1604 w 1976"/>
              <a:gd name="T91" fmla="*/ 907 h 2375"/>
              <a:gd name="T92" fmla="*/ 1649 w 1976"/>
              <a:gd name="T93" fmla="*/ 839 h 2375"/>
              <a:gd name="T94" fmla="*/ 1710 w 1976"/>
              <a:gd name="T95" fmla="*/ 797 h 2375"/>
              <a:gd name="T96" fmla="*/ 1765 w 1976"/>
              <a:gd name="T97" fmla="*/ 786 h 2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976" h="2375">
                <a:moveTo>
                  <a:pt x="1765" y="786"/>
                </a:moveTo>
                <a:lnTo>
                  <a:pt x="1765" y="786"/>
                </a:lnTo>
                <a:lnTo>
                  <a:pt x="1782" y="788"/>
                </a:lnTo>
                <a:lnTo>
                  <a:pt x="1797" y="791"/>
                </a:lnTo>
                <a:lnTo>
                  <a:pt x="1810" y="794"/>
                </a:lnTo>
                <a:lnTo>
                  <a:pt x="1824" y="800"/>
                </a:lnTo>
                <a:lnTo>
                  <a:pt x="1835" y="806"/>
                </a:lnTo>
                <a:lnTo>
                  <a:pt x="1846" y="812"/>
                </a:lnTo>
                <a:lnTo>
                  <a:pt x="1855" y="819"/>
                </a:lnTo>
                <a:lnTo>
                  <a:pt x="1864" y="827"/>
                </a:lnTo>
                <a:lnTo>
                  <a:pt x="1877" y="842"/>
                </a:lnTo>
                <a:lnTo>
                  <a:pt x="1886" y="855"/>
                </a:lnTo>
                <a:lnTo>
                  <a:pt x="1894" y="867"/>
                </a:lnTo>
                <a:lnTo>
                  <a:pt x="1894" y="867"/>
                </a:lnTo>
                <a:lnTo>
                  <a:pt x="1900" y="877"/>
                </a:lnTo>
                <a:lnTo>
                  <a:pt x="1906" y="886"/>
                </a:lnTo>
                <a:lnTo>
                  <a:pt x="1913" y="894"/>
                </a:lnTo>
                <a:lnTo>
                  <a:pt x="1919" y="900"/>
                </a:lnTo>
                <a:lnTo>
                  <a:pt x="1927" y="904"/>
                </a:lnTo>
                <a:lnTo>
                  <a:pt x="1933" y="907"/>
                </a:lnTo>
                <a:lnTo>
                  <a:pt x="1940" y="907"/>
                </a:lnTo>
                <a:lnTo>
                  <a:pt x="1946" y="907"/>
                </a:lnTo>
                <a:lnTo>
                  <a:pt x="1952" y="906"/>
                </a:lnTo>
                <a:lnTo>
                  <a:pt x="1958" y="903"/>
                </a:lnTo>
                <a:lnTo>
                  <a:pt x="1963" y="898"/>
                </a:lnTo>
                <a:lnTo>
                  <a:pt x="1967" y="892"/>
                </a:lnTo>
                <a:lnTo>
                  <a:pt x="1972" y="886"/>
                </a:lnTo>
                <a:lnTo>
                  <a:pt x="1973" y="877"/>
                </a:lnTo>
                <a:lnTo>
                  <a:pt x="1976" y="867"/>
                </a:lnTo>
                <a:lnTo>
                  <a:pt x="1976" y="855"/>
                </a:lnTo>
                <a:lnTo>
                  <a:pt x="1976" y="0"/>
                </a:lnTo>
                <a:lnTo>
                  <a:pt x="0" y="0"/>
                </a:lnTo>
                <a:lnTo>
                  <a:pt x="0" y="1979"/>
                </a:lnTo>
                <a:lnTo>
                  <a:pt x="454" y="1979"/>
                </a:lnTo>
                <a:lnTo>
                  <a:pt x="454" y="1981"/>
                </a:lnTo>
                <a:lnTo>
                  <a:pt x="856" y="1981"/>
                </a:lnTo>
                <a:lnTo>
                  <a:pt x="856" y="1981"/>
                </a:lnTo>
                <a:lnTo>
                  <a:pt x="868" y="1981"/>
                </a:lnTo>
                <a:lnTo>
                  <a:pt x="877" y="1982"/>
                </a:lnTo>
                <a:lnTo>
                  <a:pt x="886" y="1985"/>
                </a:lnTo>
                <a:lnTo>
                  <a:pt x="894" y="1990"/>
                </a:lnTo>
                <a:lnTo>
                  <a:pt x="900" y="1994"/>
                </a:lnTo>
                <a:lnTo>
                  <a:pt x="904" y="1999"/>
                </a:lnTo>
                <a:lnTo>
                  <a:pt x="907" y="2005"/>
                </a:lnTo>
                <a:lnTo>
                  <a:pt x="909" y="2011"/>
                </a:lnTo>
                <a:lnTo>
                  <a:pt x="909" y="2017"/>
                </a:lnTo>
                <a:lnTo>
                  <a:pt x="907" y="2024"/>
                </a:lnTo>
                <a:lnTo>
                  <a:pt x="904" y="2030"/>
                </a:lnTo>
                <a:lnTo>
                  <a:pt x="900" y="2037"/>
                </a:lnTo>
                <a:lnTo>
                  <a:pt x="895" y="2043"/>
                </a:lnTo>
                <a:lnTo>
                  <a:pt x="888" y="2051"/>
                </a:lnTo>
                <a:lnTo>
                  <a:pt x="879" y="2057"/>
                </a:lnTo>
                <a:lnTo>
                  <a:pt x="868" y="2061"/>
                </a:lnTo>
                <a:lnTo>
                  <a:pt x="868" y="2061"/>
                </a:lnTo>
                <a:lnTo>
                  <a:pt x="855" y="2069"/>
                </a:lnTo>
                <a:lnTo>
                  <a:pt x="843" y="2079"/>
                </a:lnTo>
                <a:lnTo>
                  <a:pt x="828" y="2093"/>
                </a:lnTo>
                <a:lnTo>
                  <a:pt x="821" y="2102"/>
                </a:lnTo>
                <a:lnTo>
                  <a:pt x="813" y="2111"/>
                </a:lnTo>
                <a:lnTo>
                  <a:pt x="807" y="2121"/>
                </a:lnTo>
                <a:lnTo>
                  <a:pt x="800" y="2133"/>
                </a:lnTo>
                <a:lnTo>
                  <a:pt x="795" y="2145"/>
                </a:lnTo>
                <a:lnTo>
                  <a:pt x="791" y="2160"/>
                </a:lnTo>
                <a:lnTo>
                  <a:pt x="789" y="2175"/>
                </a:lnTo>
                <a:lnTo>
                  <a:pt x="788" y="2191"/>
                </a:lnTo>
                <a:lnTo>
                  <a:pt x="788" y="2191"/>
                </a:lnTo>
                <a:lnTo>
                  <a:pt x="789" y="2209"/>
                </a:lnTo>
                <a:lnTo>
                  <a:pt x="792" y="2229"/>
                </a:lnTo>
                <a:lnTo>
                  <a:pt x="798" y="2245"/>
                </a:lnTo>
                <a:lnTo>
                  <a:pt x="806" y="2263"/>
                </a:lnTo>
                <a:lnTo>
                  <a:pt x="816" y="2280"/>
                </a:lnTo>
                <a:lnTo>
                  <a:pt x="827" y="2295"/>
                </a:lnTo>
                <a:lnTo>
                  <a:pt x="840" y="2308"/>
                </a:lnTo>
                <a:lnTo>
                  <a:pt x="855" y="2321"/>
                </a:lnTo>
                <a:lnTo>
                  <a:pt x="871" y="2333"/>
                </a:lnTo>
                <a:lnTo>
                  <a:pt x="889" y="2344"/>
                </a:lnTo>
                <a:lnTo>
                  <a:pt x="907" y="2353"/>
                </a:lnTo>
                <a:lnTo>
                  <a:pt x="928" y="2360"/>
                </a:lnTo>
                <a:lnTo>
                  <a:pt x="949" y="2368"/>
                </a:lnTo>
                <a:lnTo>
                  <a:pt x="972" y="2372"/>
                </a:lnTo>
                <a:lnTo>
                  <a:pt x="994" y="2374"/>
                </a:lnTo>
                <a:lnTo>
                  <a:pt x="1018" y="2375"/>
                </a:lnTo>
                <a:lnTo>
                  <a:pt x="1018" y="2375"/>
                </a:lnTo>
                <a:lnTo>
                  <a:pt x="1040" y="2374"/>
                </a:lnTo>
                <a:lnTo>
                  <a:pt x="1063" y="2372"/>
                </a:lnTo>
                <a:lnTo>
                  <a:pt x="1085" y="2368"/>
                </a:lnTo>
                <a:lnTo>
                  <a:pt x="1106" y="2360"/>
                </a:lnTo>
                <a:lnTo>
                  <a:pt x="1127" y="2353"/>
                </a:lnTo>
                <a:lnTo>
                  <a:pt x="1145" y="2344"/>
                </a:lnTo>
                <a:lnTo>
                  <a:pt x="1163" y="2333"/>
                </a:lnTo>
                <a:lnTo>
                  <a:pt x="1179" y="2321"/>
                </a:lnTo>
                <a:lnTo>
                  <a:pt x="1194" y="2308"/>
                </a:lnTo>
                <a:lnTo>
                  <a:pt x="1208" y="2295"/>
                </a:lnTo>
                <a:lnTo>
                  <a:pt x="1218" y="2280"/>
                </a:lnTo>
                <a:lnTo>
                  <a:pt x="1229" y="2263"/>
                </a:lnTo>
                <a:lnTo>
                  <a:pt x="1236" y="2245"/>
                </a:lnTo>
                <a:lnTo>
                  <a:pt x="1242" y="2229"/>
                </a:lnTo>
                <a:lnTo>
                  <a:pt x="1245" y="2209"/>
                </a:lnTo>
                <a:lnTo>
                  <a:pt x="1247" y="2191"/>
                </a:lnTo>
                <a:lnTo>
                  <a:pt x="1247" y="2191"/>
                </a:lnTo>
                <a:lnTo>
                  <a:pt x="1245" y="2175"/>
                </a:lnTo>
                <a:lnTo>
                  <a:pt x="1244" y="2160"/>
                </a:lnTo>
                <a:lnTo>
                  <a:pt x="1239" y="2145"/>
                </a:lnTo>
                <a:lnTo>
                  <a:pt x="1235" y="2133"/>
                </a:lnTo>
                <a:lnTo>
                  <a:pt x="1229" y="2121"/>
                </a:lnTo>
                <a:lnTo>
                  <a:pt x="1221" y="2111"/>
                </a:lnTo>
                <a:lnTo>
                  <a:pt x="1214" y="2102"/>
                </a:lnTo>
                <a:lnTo>
                  <a:pt x="1206" y="2093"/>
                </a:lnTo>
                <a:lnTo>
                  <a:pt x="1191" y="2079"/>
                </a:lnTo>
                <a:lnTo>
                  <a:pt x="1179" y="2069"/>
                </a:lnTo>
                <a:lnTo>
                  <a:pt x="1166" y="2061"/>
                </a:lnTo>
                <a:lnTo>
                  <a:pt x="1166" y="2061"/>
                </a:lnTo>
                <a:lnTo>
                  <a:pt x="1155" y="2057"/>
                </a:lnTo>
                <a:lnTo>
                  <a:pt x="1146" y="2051"/>
                </a:lnTo>
                <a:lnTo>
                  <a:pt x="1139" y="2043"/>
                </a:lnTo>
                <a:lnTo>
                  <a:pt x="1134" y="2037"/>
                </a:lnTo>
                <a:lnTo>
                  <a:pt x="1130" y="2030"/>
                </a:lnTo>
                <a:lnTo>
                  <a:pt x="1127" y="2024"/>
                </a:lnTo>
                <a:lnTo>
                  <a:pt x="1125" y="2017"/>
                </a:lnTo>
                <a:lnTo>
                  <a:pt x="1125" y="2011"/>
                </a:lnTo>
                <a:lnTo>
                  <a:pt x="1127" y="2005"/>
                </a:lnTo>
                <a:lnTo>
                  <a:pt x="1130" y="1999"/>
                </a:lnTo>
                <a:lnTo>
                  <a:pt x="1134" y="1994"/>
                </a:lnTo>
                <a:lnTo>
                  <a:pt x="1140" y="1990"/>
                </a:lnTo>
                <a:lnTo>
                  <a:pt x="1148" y="1985"/>
                </a:lnTo>
                <a:lnTo>
                  <a:pt x="1157" y="1982"/>
                </a:lnTo>
                <a:lnTo>
                  <a:pt x="1166" y="1981"/>
                </a:lnTo>
                <a:lnTo>
                  <a:pt x="1178" y="1981"/>
                </a:lnTo>
                <a:lnTo>
                  <a:pt x="1429" y="1981"/>
                </a:lnTo>
                <a:lnTo>
                  <a:pt x="1429" y="1979"/>
                </a:lnTo>
                <a:lnTo>
                  <a:pt x="1976" y="1979"/>
                </a:lnTo>
                <a:lnTo>
                  <a:pt x="1976" y="1176"/>
                </a:lnTo>
                <a:lnTo>
                  <a:pt x="1976" y="1176"/>
                </a:lnTo>
                <a:lnTo>
                  <a:pt x="1976" y="1166"/>
                </a:lnTo>
                <a:lnTo>
                  <a:pt x="1973" y="1155"/>
                </a:lnTo>
                <a:lnTo>
                  <a:pt x="1972" y="1147"/>
                </a:lnTo>
                <a:lnTo>
                  <a:pt x="1967" y="1139"/>
                </a:lnTo>
                <a:lnTo>
                  <a:pt x="1963" y="1133"/>
                </a:lnTo>
                <a:lnTo>
                  <a:pt x="1958" y="1129"/>
                </a:lnTo>
                <a:lnTo>
                  <a:pt x="1952" y="1126"/>
                </a:lnTo>
                <a:lnTo>
                  <a:pt x="1946" y="1124"/>
                </a:lnTo>
                <a:lnTo>
                  <a:pt x="1940" y="1124"/>
                </a:lnTo>
                <a:lnTo>
                  <a:pt x="1933" y="1126"/>
                </a:lnTo>
                <a:lnTo>
                  <a:pt x="1927" y="1129"/>
                </a:lnTo>
                <a:lnTo>
                  <a:pt x="1919" y="1133"/>
                </a:lnTo>
                <a:lnTo>
                  <a:pt x="1913" y="1139"/>
                </a:lnTo>
                <a:lnTo>
                  <a:pt x="1906" y="1147"/>
                </a:lnTo>
                <a:lnTo>
                  <a:pt x="1900" y="1155"/>
                </a:lnTo>
                <a:lnTo>
                  <a:pt x="1894" y="1164"/>
                </a:lnTo>
                <a:lnTo>
                  <a:pt x="1894" y="1164"/>
                </a:lnTo>
                <a:lnTo>
                  <a:pt x="1886" y="1178"/>
                </a:lnTo>
                <a:lnTo>
                  <a:pt x="1877" y="1190"/>
                </a:lnTo>
                <a:lnTo>
                  <a:pt x="1864" y="1205"/>
                </a:lnTo>
                <a:lnTo>
                  <a:pt x="1855" y="1212"/>
                </a:lnTo>
                <a:lnTo>
                  <a:pt x="1846" y="1220"/>
                </a:lnTo>
                <a:lnTo>
                  <a:pt x="1835" y="1227"/>
                </a:lnTo>
                <a:lnTo>
                  <a:pt x="1824" y="1233"/>
                </a:lnTo>
                <a:lnTo>
                  <a:pt x="1810" y="1238"/>
                </a:lnTo>
                <a:lnTo>
                  <a:pt x="1797" y="1242"/>
                </a:lnTo>
                <a:lnTo>
                  <a:pt x="1782" y="1245"/>
                </a:lnTo>
                <a:lnTo>
                  <a:pt x="1765" y="1245"/>
                </a:lnTo>
                <a:lnTo>
                  <a:pt x="1765" y="1245"/>
                </a:lnTo>
                <a:lnTo>
                  <a:pt x="1746" y="1244"/>
                </a:lnTo>
                <a:lnTo>
                  <a:pt x="1728" y="1241"/>
                </a:lnTo>
                <a:lnTo>
                  <a:pt x="1710" y="1235"/>
                </a:lnTo>
                <a:lnTo>
                  <a:pt x="1693" y="1227"/>
                </a:lnTo>
                <a:lnTo>
                  <a:pt x="1677" y="1218"/>
                </a:lnTo>
                <a:lnTo>
                  <a:pt x="1662" y="1206"/>
                </a:lnTo>
                <a:lnTo>
                  <a:pt x="1649" y="1193"/>
                </a:lnTo>
                <a:lnTo>
                  <a:pt x="1635" y="1178"/>
                </a:lnTo>
                <a:lnTo>
                  <a:pt x="1623" y="1161"/>
                </a:lnTo>
                <a:lnTo>
                  <a:pt x="1613" y="1145"/>
                </a:lnTo>
                <a:lnTo>
                  <a:pt x="1604" y="1126"/>
                </a:lnTo>
                <a:lnTo>
                  <a:pt x="1595" y="1105"/>
                </a:lnTo>
                <a:lnTo>
                  <a:pt x="1589" y="1084"/>
                </a:lnTo>
                <a:lnTo>
                  <a:pt x="1584" y="1063"/>
                </a:lnTo>
                <a:lnTo>
                  <a:pt x="1581" y="1039"/>
                </a:lnTo>
                <a:lnTo>
                  <a:pt x="1581" y="1016"/>
                </a:lnTo>
                <a:lnTo>
                  <a:pt x="1581" y="1016"/>
                </a:lnTo>
                <a:lnTo>
                  <a:pt x="1581" y="993"/>
                </a:lnTo>
                <a:lnTo>
                  <a:pt x="1584" y="970"/>
                </a:lnTo>
                <a:lnTo>
                  <a:pt x="1589" y="948"/>
                </a:lnTo>
                <a:lnTo>
                  <a:pt x="1595" y="927"/>
                </a:lnTo>
                <a:lnTo>
                  <a:pt x="1604" y="907"/>
                </a:lnTo>
                <a:lnTo>
                  <a:pt x="1613" y="888"/>
                </a:lnTo>
                <a:lnTo>
                  <a:pt x="1623" y="870"/>
                </a:lnTo>
                <a:lnTo>
                  <a:pt x="1635" y="854"/>
                </a:lnTo>
                <a:lnTo>
                  <a:pt x="1649" y="839"/>
                </a:lnTo>
                <a:lnTo>
                  <a:pt x="1662" y="825"/>
                </a:lnTo>
                <a:lnTo>
                  <a:pt x="1677" y="815"/>
                </a:lnTo>
                <a:lnTo>
                  <a:pt x="1693" y="804"/>
                </a:lnTo>
                <a:lnTo>
                  <a:pt x="1710" y="797"/>
                </a:lnTo>
                <a:lnTo>
                  <a:pt x="1728" y="791"/>
                </a:lnTo>
                <a:lnTo>
                  <a:pt x="1746" y="788"/>
                </a:lnTo>
                <a:lnTo>
                  <a:pt x="1765" y="786"/>
                </a:lnTo>
                <a:lnTo>
                  <a:pt x="1765" y="786"/>
                </a:ln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bIns="360000" anchor="ctr"/>
          <a:lstStyle/>
          <a:p>
            <a:pPr algn="ctr" eaLnBrk="1" hangingPunct="1">
              <a:defRPr/>
            </a:pPr>
            <a:r>
              <a:rPr lang="en-US" sz="2000">
                <a:solidFill>
                  <a:schemeClr val="bg1"/>
                </a:solidFill>
                <a:cs typeface="Arial" charset="0"/>
              </a:rPr>
              <a:t>UCAS </a:t>
            </a:r>
            <a:br>
              <a:rPr lang="en-US" sz="2000">
                <a:solidFill>
                  <a:schemeClr val="bg1"/>
                </a:solidFill>
                <a:cs typeface="Arial" charset="0"/>
              </a:rPr>
            </a:br>
            <a:r>
              <a:rPr lang="en-US" sz="2000">
                <a:solidFill>
                  <a:schemeClr val="bg1"/>
                </a:solidFill>
                <a:cs typeface="Arial" charset="0"/>
              </a:rPr>
              <a:t>form</a:t>
            </a:r>
            <a:endParaRPr lang="en-GB" sz="200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1" name="Freeform 11">
            <a:extLst>
              <a:ext uri="{FF2B5EF4-FFF2-40B4-BE49-F238E27FC236}">
                <a16:creationId xmlns:a16="http://schemas.microsoft.com/office/drawing/2014/main" id="{8B0761F3-A40F-44AE-B39E-92697FC1ACB4}"/>
              </a:ext>
            </a:extLst>
          </p:cNvPr>
          <p:cNvSpPr>
            <a:spLocks/>
          </p:cNvSpPr>
          <p:nvPr/>
        </p:nvSpPr>
        <p:spPr bwMode="auto">
          <a:xfrm>
            <a:off x="5299337" y="3702253"/>
            <a:ext cx="1780598" cy="1425732"/>
          </a:xfrm>
          <a:custGeom>
            <a:avLst/>
            <a:gdLst>
              <a:gd name="T0" fmla="*/ 791 w 2377"/>
              <a:gd name="T1" fmla="*/ 179 h 1976"/>
              <a:gd name="T2" fmla="*/ 813 w 2377"/>
              <a:gd name="T3" fmla="*/ 131 h 1976"/>
              <a:gd name="T4" fmla="*/ 855 w 2377"/>
              <a:gd name="T5" fmla="*/ 89 h 1976"/>
              <a:gd name="T6" fmla="*/ 886 w 2377"/>
              <a:gd name="T7" fmla="*/ 70 h 1976"/>
              <a:gd name="T8" fmla="*/ 907 w 2377"/>
              <a:gd name="T9" fmla="*/ 43 h 1976"/>
              <a:gd name="T10" fmla="*/ 904 w 2377"/>
              <a:gd name="T11" fmla="*/ 19 h 1976"/>
              <a:gd name="T12" fmla="*/ 877 w 2377"/>
              <a:gd name="T13" fmla="*/ 3 h 1976"/>
              <a:gd name="T14" fmla="*/ 0 w 2377"/>
              <a:gd name="T15" fmla="*/ 1976 h 1976"/>
              <a:gd name="T16" fmla="*/ 1980 w 2377"/>
              <a:gd name="T17" fmla="*/ 1121 h 1976"/>
              <a:gd name="T18" fmla="*/ 1986 w 2377"/>
              <a:gd name="T19" fmla="*/ 1090 h 1976"/>
              <a:gd name="T20" fmla="*/ 2004 w 2377"/>
              <a:gd name="T21" fmla="*/ 1069 h 1976"/>
              <a:gd name="T22" fmla="*/ 2031 w 2377"/>
              <a:gd name="T23" fmla="*/ 1072 h 1976"/>
              <a:gd name="T24" fmla="*/ 2057 w 2377"/>
              <a:gd name="T25" fmla="*/ 1099 h 1976"/>
              <a:gd name="T26" fmla="*/ 2079 w 2377"/>
              <a:gd name="T27" fmla="*/ 1134 h 1976"/>
              <a:gd name="T28" fmla="*/ 2121 w 2377"/>
              <a:gd name="T29" fmla="*/ 1170 h 1976"/>
              <a:gd name="T30" fmla="*/ 2175 w 2377"/>
              <a:gd name="T31" fmla="*/ 1188 h 1976"/>
              <a:gd name="T32" fmla="*/ 2229 w 2377"/>
              <a:gd name="T33" fmla="*/ 1184 h 1976"/>
              <a:gd name="T34" fmla="*/ 2294 w 2377"/>
              <a:gd name="T35" fmla="*/ 1149 h 1976"/>
              <a:gd name="T36" fmla="*/ 2345 w 2377"/>
              <a:gd name="T37" fmla="*/ 1088 h 1976"/>
              <a:gd name="T38" fmla="*/ 2372 w 2377"/>
              <a:gd name="T39" fmla="*/ 1006 h 1976"/>
              <a:gd name="T40" fmla="*/ 2375 w 2377"/>
              <a:gd name="T41" fmla="*/ 936 h 1976"/>
              <a:gd name="T42" fmla="*/ 2354 w 2377"/>
              <a:gd name="T43" fmla="*/ 850 h 1976"/>
              <a:gd name="T44" fmla="*/ 2309 w 2377"/>
              <a:gd name="T45" fmla="*/ 783 h 1976"/>
              <a:gd name="T46" fmla="*/ 2247 w 2377"/>
              <a:gd name="T47" fmla="*/ 740 h 1976"/>
              <a:gd name="T48" fmla="*/ 2191 w 2377"/>
              <a:gd name="T49" fmla="*/ 729 h 1976"/>
              <a:gd name="T50" fmla="*/ 2133 w 2377"/>
              <a:gd name="T51" fmla="*/ 743 h 1976"/>
              <a:gd name="T52" fmla="*/ 2093 w 2377"/>
              <a:gd name="T53" fmla="*/ 770 h 1976"/>
              <a:gd name="T54" fmla="*/ 2063 w 2377"/>
              <a:gd name="T55" fmla="*/ 810 h 1976"/>
              <a:gd name="T56" fmla="*/ 2037 w 2377"/>
              <a:gd name="T57" fmla="*/ 843 h 1976"/>
              <a:gd name="T58" fmla="*/ 2010 w 2377"/>
              <a:gd name="T59" fmla="*/ 852 h 1976"/>
              <a:gd name="T60" fmla="*/ 1989 w 2377"/>
              <a:gd name="T61" fmla="*/ 837 h 1976"/>
              <a:gd name="T62" fmla="*/ 1980 w 2377"/>
              <a:gd name="T63" fmla="*/ 798 h 1976"/>
              <a:gd name="T64" fmla="*/ 1178 w 2377"/>
              <a:gd name="T65" fmla="*/ 0 h 1976"/>
              <a:gd name="T66" fmla="*/ 1146 w 2377"/>
              <a:gd name="T67" fmla="*/ 6 h 1976"/>
              <a:gd name="T68" fmla="*/ 1127 w 2377"/>
              <a:gd name="T69" fmla="*/ 25 h 1976"/>
              <a:gd name="T70" fmla="*/ 1128 w 2377"/>
              <a:gd name="T71" fmla="*/ 51 h 1976"/>
              <a:gd name="T72" fmla="*/ 1155 w 2377"/>
              <a:gd name="T73" fmla="*/ 76 h 1976"/>
              <a:gd name="T74" fmla="*/ 1191 w 2377"/>
              <a:gd name="T75" fmla="*/ 98 h 1976"/>
              <a:gd name="T76" fmla="*/ 1227 w 2377"/>
              <a:gd name="T77" fmla="*/ 142 h 1976"/>
              <a:gd name="T78" fmla="*/ 1245 w 2377"/>
              <a:gd name="T79" fmla="*/ 196 h 1976"/>
              <a:gd name="T80" fmla="*/ 1242 w 2377"/>
              <a:gd name="T81" fmla="*/ 248 h 1976"/>
              <a:gd name="T82" fmla="*/ 1206 w 2377"/>
              <a:gd name="T83" fmla="*/ 314 h 1976"/>
              <a:gd name="T84" fmla="*/ 1145 w 2377"/>
              <a:gd name="T85" fmla="*/ 365 h 1976"/>
              <a:gd name="T86" fmla="*/ 1063 w 2377"/>
              <a:gd name="T87" fmla="*/ 391 h 1976"/>
              <a:gd name="T88" fmla="*/ 994 w 2377"/>
              <a:gd name="T89" fmla="*/ 394 h 1976"/>
              <a:gd name="T90" fmla="*/ 907 w 2377"/>
              <a:gd name="T91" fmla="*/ 374 h 1976"/>
              <a:gd name="T92" fmla="*/ 840 w 2377"/>
              <a:gd name="T93" fmla="*/ 329 h 1976"/>
              <a:gd name="T94" fmla="*/ 798 w 2377"/>
              <a:gd name="T95" fmla="*/ 266 h 1976"/>
              <a:gd name="T96" fmla="*/ 788 w 2377"/>
              <a:gd name="T97" fmla="*/ 212 h 19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377" h="1976">
                <a:moveTo>
                  <a:pt x="788" y="212"/>
                </a:moveTo>
                <a:lnTo>
                  <a:pt x="788" y="212"/>
                </a:lnTo>
                <a:lnTo>
                  <a:pt x="788" y="196"/>
                </a:lnTo>
                <a:lnTo>
                  <a:pt x="791" y="179"/>
                </a:lnTo>
                <a:lnTo>
                  <a:pt x="795" y="166"/>
                </a:lnTo>
                <a:lnTo>
                  <a:pt x="800" y="152"/>
                </a:lnTo>
                <a:lnTo>
                  <a:pt x="806" y="142"/>
                </a:lnTo>
                <a:lnTo>
                  <a:pt x="813" y="131"/>
                </a:lnTo>
                <a:lnTo>
                  <a:pt x="821" y="121"/>
                </a:lnTo>
                <a:lnTo>
                  <a:pt x="828" y="113"/>
                </a:lnTo>
                <a:lnTo>
                  <a:pt x="843" y="98"/>
                </a:lnTo>
                <a:lnTo>
                  <a:pt x="855" y="89"/>
                </a:lnTo>
                <a:lnTo>
                  <a:pt x="868" y="82"/>
                </a:lnTo>
                <a:lnTo>
                  <a:pt x="868" y="82"/>
                </a:lnTo>
                <a:lnTo>
                  <a:pt x="877" y="76"/>
                </a:lnTo>
                <a:lnTo>
                  <a:pt x="886" y="70"/>
                </a:lnTo>
                <a:lnTo>
                  <a:pt x="894" y="64"/>
                </a:lnTo>
                <a:lnTo>
                  <a:pt x="900" y="57"/>
                </a:lnTo>
                <a:lnTo>
                  <a:pt x="904" y="51"/>
                </a:lnTo>
                <a:lnTo>
                  <a:pt x="907" y="43"/>
                </a:lnTo>
                <a:lnTo>
                  <a:pt x="909" y="37"/>
                </a:lnTo>
                <a:lnTo>
                  <a:pt x="909" y="31"/>
                </a:lnTo>
                <a:lnTo>
                  <a:pt x="907" y="25"/>
                </a:lnTo>
                <a:lnTo>
                  <a:pt x="904" y="19"/>
                </a:lnTo>
                <a:lnTo>
                  <a:pt x="900" y="13"/>
                </a:lnTo>
                <a:lnTo>
                  <a:pt x="894" y="9"/>
                </a:lnTo>
                <a:lnTo>
                  <a:pt x="886" y="6"/>
                </a:lnTo>
                <a:lnTo>
                  <a:pt x="877" y="3"/>
                </a:lnTo>
                <a:lnTo>
                  <a:pt x="867" y="1"/>
                </a:lnTo>
                <a:lnTo>
                  <a:pt x="856" y="0"/>
                </a:lnTo>
                <a:lnTo>
                  <a:pt x="0" y="0"/>
                </a:lnTo>
                <a:lnTo>
                  <a:pt x="0" y="1976"/>
                </a:lnTo>
                <a:lnTo>
                  <a:pt x="1979" y="1976"/>
                </a:lnTo>
                <a:lnTo>
                  <a:pt x="1979" y="1522"/>
                </a:lnTo>
                <a:lnTo>
                  <a:pt x="1980" y="1522"/>
                </a:lnTo>
                <a:lnTo>
                  <a:pt x="1980" y="1121"/>
                </a:lnTo>
                <a:lnTo>
                  <a:pt x="1980" y="1121"/>
                </a:lnTo>
                <a:lnTo>
                  <a:pt x="1982" y="1109"/>
                </a:lnTo>
                <a:lnTo>
                  <a:pt x="1983" y="1099"/>
                </a:lnTo>
                <a:lnTo>
                  <a:pt x="1986" y="1090"/>
                </a:lnTo>
                <a:lnTo>
                  <a:pt x="1989" y="1082"/>
                </a:lnTo>
                <a:lnTo>
                  <a:pt x="1994" y="1076"/>
                </a:lnTo>
                <a:lnTo>
                  <a:pt x="2000" y="1072"/>
                </a:lnTo>
                <a:lnTo>
                  <a:pt x="2004" y="1069"/>
                </a:lnTo>
                <a:lnTo>
                  <a:pt x="2010" y="1067"/>
                </a:lnTo>
                <a:lnTo>
                  <a:pt x="2018" y="1067"/>
                </a:lnTo>
                <a:lnTo>
                  <a:pt x="2024" y="1069"/>
                </a:lnTo>
                <a:lnTo>
                  <a:pt x="2031" y="1072"/>
                </a:lnTo>
                <a:lnTo>
                  <a:pt x="2037" y="1076"/>
                </a:lnTo>
                <a:lnTo>
                  <a:pt x="2045" y="1082"/>
                </a:lnTo>
                <a:lnTo>
                  <a:pt x="2051" y="1090"/>
                </a:lnTo>
                <a:lnTo>
                  <a:pt x="2057" y="1099"/>
                </a:lnTo>
                <a:lnTo>
                  <a:pt x="2063" y="1109"/>
                </a:lnTo>
                <a:lnTo>
                  <a:pt x="2063" y="1109"/>
                </a:lnTo>
                <a:lnTo>
                  <a:pt x="2070" y="1121"/>
                </a:lnTo>
                <a:lnTo>
                  <a:pt x="2079" y="1134"/>
                </a:lnTo>
                <a:lnTo>
                  <a:pt x="2093" y="1149"/>
                </a:lnTo>
                <a:lnTo>
                  <a:pt x="2102" y="1157"/>
                </a:lnTo>
                <a:lnTo>
                  <a:pt x="2111" y="1163"/>
                </a:lnTo>
                <a:lnTo>
                  <a:pt x="2121" y="1170"/>
                </a:lnTo>
                <a:lnTo>
                  <a:pt x="2133" y="1176"/>
                </a:lnTo>
                <a:lnTo>
                  <a:pt x="2146" y="1181"/>
                </a:lnTo>
                <a:lnTo>
                  <a:pt x="2160" y="1185"/>
                </a:lnTo>
                <a:lnTo>
                  <a:pt x="2175" y="1188"/>
                </a:lnTo>
                <a:lnTo>
                  <a:pt x="2191" y="1188"/>
                </a:lnTo>
                <a:lnTo>
                  <a:pt x="2191" y="1188"/>
                </a:lnTo>
                <a:lnTo>
                  <a:pt x="2211" y="1188"/>
                </a:lnTo>
                <a:lnTo>
                  <a:pt x="2229" y="1184"/>
                </a:lnTo>
                <a:lnTo>
                  <a:pt x="2247" y="1179"/>
                </a:lnTo>
                <a:lnTo>
                  <a:pt x="2263" y="1170"/>
                </a:lnTo>
                <a:lnTo>
                  <a:pt x="2279" y="1161"/>
                </a:lnTo>
                <a:lnTo>
                  <a:pt x="2294" y="1149"/>
                </a:lnTo>
                <a:lnTo>
                  <a:pt x="2309" y="1136"/>
                </a:lnTo>
                <a:lnTo>
                  <a:pt x="2321" y="1121"/>
                </a:lnTo>
                <a:lnTo>
                  <a:pt x="2333" y="1106"/>
                </a:lnTo>
                <a:lnTo>
                  <a:pt x="2345" y="1088"/>
                </a:lnTo>
                <a:lnTo>
                  <a:pt x="2354" y="1069"/>
                </a:lnTo>
                <a:lnTo>
                  <a:pt x="2362" y="1049"/>
                </a:lnTo>
                <a:lnTo>
                  <a:pt x="2368" y="1028"/>
                </a:lnTo>
                <a:lnTo>
                  <a:pt x="2372" y="1006"/>
                </a:lnTo>
                <a:lnTo>
                  <a:pt x="2375" y="983"/>
                </a:lnTo>
                <a:lnTo>
                  <a:pt x="2377" y="960"/>
                </a:lnTo>
                <a:lnTo>
                  <a:pt x="2377" y="960"/>
                </a:lnTo>
                <a:lnTo>
                  <a:pt x="2375" y="936"/>
                </a:lnTo>
                <a:lnTo>
                  <a:pt x="2372" y="913"/>
                </a:lnTo>
                <a:lnTo>
                  <a:pt x="2368" y="891"/>
                </a:lnTo>
                <a:lnTo>
                  <a:pt x="2362" y="870"/>
                </a:lnTo>
                <a:lnTo>
                  <a:pt x="2354" y="850"/>
                </a:lnTo>
                <a:lnTo>
                  <a:pt x="2345" y="831"/>
                </a:lnTo>
                <a:lnTo>
                  <a:pt x="2333" y="813"/>
                </a:lnTo>
                <a:lnTo>
                  <a:pt x="2321" y="797"/>
                </a:lnTo>
                <a:lnTo>
                  <a:pt x="2309" y="783"/>
                </a:lnTo>
                <a:lnTo>
                  <a:pt x="2294" y="770"/>
                </a:lnTo>
                <a:lnTo>
                  <a:pt x="2279" y="758"/>
                </a:lnTo>
                <a:lnTo>
                  <a:pt x="2263" y="749"/>
                </a:lnTo>
                <a:lnTo>
                  <a:pt x="2247" y="740"/>
                </a:lnTo>
                <a:lnTo>
                  <a:pt x="2229" y="735"/>
                </a:lnTo>
                <a:lnTo>
                  <a:pt x="2211" y="731"/>
                </a:lnTo>
                <a:lnTo>
                  <a:pt x="2191" y="729"/>
                </a:lnTo>
                <a:lnTo>
                  <a:pt x="2191" y="729"/>
                </a:lnTo>
                <a:lnTo>
                  <a:pt x="2175" y="731"/>
                </a:lnTo>
                <a:lnTo>
                  <a:pt x="2160" y="734"/>
                </a:lnTo>
                <a:lnTo>
                  <a:pt x="2146" y="737"/>
                </a:lnTo>
                <a:lnTo>
                  <a:pt x="2133" y="743"/>
                </a:lnTo>
                <a:lnTo>
                  <a:pt x="2121" y="749"/>
                </a:lnTo>
                <a:lnTo>
                  <a:pt x="2111" y="755"/>
                </a:lnTo>
                <a:lnTo>
                  <a:pt x="2102" y="762"/>
                </a:lnTo>
                <a:lnTo>
                  <a:pt x="2093" y="770"/>
                </a:lnTo>
                <a:lnTo>
                  <a:pt x="2079" y="785"/>
                </a:lnTo>
                <a:lnTo>
                  <a:pt x="2070" y="798"/>
                </a:lnTo>
                <a:lnTo>
                  <a:pt x="2063" y="810"/>
                </a:lnTo>
                <a:lnTo>
                  <a:pt x="2063" y="810"/>
                </a:lnTo>
                <a:lnTo>
                  <a:pt x="2057" y="820"/>
                </a:lnTo>
                <a:lnTo>
                  <a:pt x="2051" y="829"/>
                </a:lnTo>
                <a:lnTo>
                  <a:pt x="2045" y="837"/>
                </a:lnTo>
                <a:lnTo>
                  <a:pt x="2037" y="843"/>
                </a:lnTo>
                <a:lnTo>
                  <a:pt x="2031" y="847"/>
                </a:lnTo>
                <a:lnTo>
                  <a:pt x="2024" y="850"/>
                </a:lnTo>
                <a:lnTo>
                  <a:pt x="2018" y="852"/>
                </a:lnTo>
                <a:lnTo>
                  <a:pt x="2010" y="852"/>
                </a:lnTo>
                <a:lnTo>
                  <a:pt x="2004" y="850"/>
                </a:lnTo>
                <a:lnTo>
                  <a:pt x="2000" y="847"/>
                </a:lnTo>
                <a:lnTo>
                  <a:pt x="1994" y="843"/>
                </a:lnTo>
                <a:lnTo>
                  <a:pt x="1989" y="837"/>
                </a:lnTo>
                <a:lnTo>
                  <a:pt x="1986" y="829"/>
                </a:lnTo>
                <a:lnTo>
                  <a:pt x="1983" y="820"/>
                </a:lnTo>
                <a:lnTo>
                  <a:pt x="1982" y="810"/>
                </a:lnTo>
                <a:lnTo>
                  <a:pt x="1980" y="798"/>
                </a:lnTo>
                <a:lnTo>
                  <a:pt x="1980" y="547"/>
                </a:lnTo>
                <a:lnTo>
                  <a:pt x="1979" y="547"/>
                </a:lnTo>
                <a:lnTo>
                  <a:pt x="1979" y="0"/>
                </a:lnTo>
                <a:lnTo>
                  <a:pt x="1178" y="0"/>
                </a:lnTo>
                <a:lnTo>
                  <a:pt x="1178" y="0"/>
                </a:lnTo>
                <a:lnTo>
                  <a:pt x="1166" y="1"/>
                </a:lnTo>
                <a:lnTo>
                  <a:pt x="1155" y="3"/>
                </a:lnTo>
                <a:lnTo>
                  <a:pt x="1146" y="6"/>
                </a:lnTo>
                <a:lnTo>
                  <a:pt x="1140" y="9"/>
                </a:lnTo>
                <a:lnTo>
                  <a:pt x="1134" y="13"/>
                </a:lnTo>
                <a:lnTo>
                  <a:pt x="1130" y="19"/>
                </a:lnTo>
                <a:lnTo>
                  <a:pt x="1127" y="25"/>
                </a:lnTo>
                <a:lnTo>
                  <a:pt x="1125" y="31"/>
                </a:lnTo>
                <a:lnTo>
                  <a:pt x="1125" y="37"/>
                </a:lnTo>
                <a:lnTo>
                  <a:pt x="1125" y="43"/>
                </a:lnTo>
                <a:lnTo>
                  <a:pt x="1128" y="51"/>
                </a:lnTo>
                <a:lnTo>
                  <a:pt x="1133" y="57"/>
                </a:lnTo>
                <a:lnTo>
                  <a:pt x="1139" y="64"/>
                </a:lnTo>
                <a:lnTo>
                  <a:pt x="1146" y="70"/>
                </a:lnTo>
                <a:lnTo>
                  <a:pt x="1155" y="76"/>
                </a:lnTo>
                <a:lnTo>
                  <a:pt x="1166" y="82"/>
                </a:lnTo>
                <a:lnTo>
                  <a:pt x="1166" y="82"/>
                </a:lnTo>
                <a:lnTo>
                  <a:pt x="1178" y="89"/>
                </a:lnTo>
                <a:lnTo>
                  <a:pt x="1191" y="98"/>
                </a:lnTo>
                <a:lnTo>
                  <a:pt x="1206" y="113"/>
                </a:lnTo>
                <a:lnTo>
                  <a:pt x="1214" y="121"/>
                </a:lnTo>
                <a:lnTo>
                  <a:pt x="1221" y="131"/>
                </a:lnTo>
                <a:lnTo>
                  <a:pt x="1227" y="142"/>
                </a:lnTo>
                <a:lnTo>
                  <a:pt x="1233" y="152"/>
                </a:lnTo>
                <a:lnTo>
                  <a:pt x="1239" y="166"/>
                </a:lnTo>
                <a:lnTo>
                  <a:pt x="1242" y="179"/>
                </a:lnTo>
                <a:lnTo>
                  <a:pt x="1245" y="196"/>
                </a:lnTo>
                <a:lnTo>
                  <a:pt x="1247" y="212"/>
                </a:lnTo>
                <a:lnTo>
                  <a:pt x="1247" y="212"/>
                </a:lnTo>
                <a:lnTo>
                  <a:pt x="1245" y="230"/>
                </a:lnTo>
                <a:lnTo>
                  <a:pt x="1242" y="248"/>
                </a:lnTo>
                <a:lnTo>
                  <a:pt x="1236" y="266"/>
                </a:lnTo>
                <a:lnTo>
                  <a:pt x="1229" y="282"/>
                </a:lnTo>
                <a:lnTo>
                  <a:pt x="1218" y="299"/>
                </a:lnTo>
                <a:lnTo>
                  <a:pt x="1206" y="314"/>
                </a:lnTo>
                <a:lnTo>
                  <a:pt x="1194" y="329"/>
                </a:lnTo>
                <a:lnTo>
                  <a:pt x="1179" y="342"/>
                </a:lnTo>
                <a:lnTo>
                  <a:pt x="1163" y="354"/>
                </a:lnTo>
                <a:lnTo>
                  <a:pt x="1145" y="365"/>
                </a:lnTo>
                <a:lnTo>
                  <a:pt x="1125" y="374"/>
                </a:lnTo>
                <a:lnTo>
                  <a:pt x="1106" y="381"/>
                </a:lnTo>
                <a:lnTo>
                  <a:pt x="1085" y="387"/>
                </a:lnTo>
                <a:lnTo>
                  <a:pt x="1063" y="391"/>
                </a:lnTo>
                <a:lnTo>
                  <a:pt x="1040" y="394"/>
                </a:lnTo>
                <a:lnTo>
                  <a:pt x="1016" y="396"/>
                </a:lnTo>
                <a:lnTo>
                  <a:pt x="1016" y="396"/>
                </a:lnTo>
                <a:lnTo>
                  <a:pt x="994" y="394"/>
                </a:lnTo>
                <a:lnTo>
                  <a:pt x="970" y="391"/>
                </a:lnTo>
                <a:lnTo>
                  <a:pt x="949" y="387"/>
                </a:lnTo>
                <a:lnTo>
                  <a:pt x="928" y="381"/>
                </a:lnTo>
                <a:lnTo>
                  <a:pt x="907" y="374"/>
                </a:lnTo>
                <a:lnTo>
                  <a:pt x="888" y="365"/>
                </a:lnTo>
                <a:lnTo>
                  <a:pt x="871" y="354"/>
                </a:lnTo>
                <a:lnTo>
                  <a:pt x="855" y="342"/>
                </a:lnTo>
                <a:lnTo>
                  <a:pt x="840" y="329"/>
                </a:lnTo>
                <a:lnTo>
                  <a:pt x="827" y="314"/>
                </a:lnTo>
                <a:lnTo>
                  <a:pt x="815" y="299"/>
                </a:lnTo>
                <a:lnTo>
                  <a:pt x="806" y="282"/>
                </a:lnTo>
                <a:lnTo>
                  <a:pt x="798" y="266"/>
                </a:lnTo>
                <a:lnTo>
                  <a:pt x="792" y="248"/>
                </a:lnTo>
                <a:lnTo>
                  <a:pt x="789" y="230"/>
                </a:lnTo>
                <a:lnTo>
                  <a:pt x="788" y="212"/>
                </a:lnTo>
                <a:lnTo>
                  <a:pt x="788" y="212"/>
                </a:ln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rIns="324000" anchor="ctr"/>
          <a:lstStyle/>
          <a:p>
            <a:pPr algn="ctr" eaLnBrk="1" hangingPunct="1">
              <a:defRPr/>
            </a:pPr>
            <a:r>
              <a:rPr lang="en-US" sz="2000">
                <a:solidFill>
                  <a:schemeClr val="bg1"/>
                </a:solidFill>
                <a:cs typeface="Arial" charset="0"/>
              </a:rPr>
              <a:t>Entrance </a:t>
            </a:r>
            <a:br>
              <a:rPr lang="en-US" sz="2000">
                <a:solidFill>
                  <a:schemeClr val="bg1"/>
                </a:solidFill>
                <a:cs typeface="Arial" charset="0"/>
              </a:rPr>
            </a:br>
            <a:r>
              <a:rPr lang="en-US" sz="2000">
                <a:solidFill>
                  <a:schemeClr val="bg1"/>
                </a:solidFill>
                <a:cs typeface="Arial" charset="0"/>
              </a:rPr>
              <a:t>tests</a:t>
            </a:r>
            <a:endParaRPr lang="en-GB" sz="200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2" name="Freeform 12">
            <a:extLst>
              <a:ext uri="{FF2B5EF4-FFF2-40B4-BE49-F238E27FC236}">
                <a16:creationId xmlns:a16="http://schemas.microsoft.com/office/drawing/2014/main" id="{6EA74B4B-D252-4F31-9BEA-C9A0F115A4A8}"/>
              </a:ext>
            </a:extLst>
          </p:cNvPr>
          <p:cNvSpPr>
            <a:spLocks/>
          </p:cNvSpPr>
          <p:nvPr/>
        </p:nvSpPr>
        <p:spPr bwMode="auto">
          <a:xfrm>
            <a:off x="7894778" y="1052345"/>
            <a:ext cx="1621095" cy="1278721"/>
          </a:xfrm>
          <a:custGeom>
            <a:avLst/>
            <a:gdLst>
              <a:gd name="T0" fmla="*/ 1586 w 2377"/>
              <a:gd name="T1" fmla="*/ 1797 h 1975"/>
              <a:gd name="T2" fmla="*/ 1564 w 2377"/>
              <a:gd name="T3" fmla="*/ 1845 h 1975"/>
              <a:gd name="T4" fmla="*/ 1522 w 2377"/>
              <a:gd name="T5" fmla="*/ 1886 h 1975"/>
              <a:gd name="T6" fmla="*/ 1489 w 2377"/>
              <a:gd name="T7" fmla="*/ 1906 h 1975"/>
              <a:gd name="T8" fmla="*/ 1470 w 2377"/>
              <a:gd name="T9" fmla="*/ 1933 h 1975"/>
              <a:gd name="T10" fmla="*/ 1473 w 2377"/>
              <a:gd name="T11" fmla="*/ 1957 h 1975"/>
              <a:gd name="T12" fmla="*/ 1500 w 2377"/>
              <a:gd name="T13" fmla="*/ 1973 h 1975"/>
              <a:gd name="T14" fmla="*/ 2377 w 2377"/>
              <a:gd name="T15" fmla="*/ 0 h 1975"/>
              <a:gd name="T16" fmla="*/ 395 w 2377"/>
              <a:gd name="T17" fmla="*/ 855 h 1975"/>
              <a:gd name="T18" fmla="*/ 390 w 2377"/>
              <a:gd name="T19" fmla="*/ 886 h 1975"/>
              <a:gd name="T20" fmla="*/ 371 w 2377"/>
              <a:gd name="T21" fmla="*/ 907 h 1975"/>
              <a:gd name="T22" fmla="*/ 346 w 2377"/>
              <a:gd name="T23" fmla="*/ 904 h 1975"/>
              <a:gd name="T24" fmla="*/ 320 w 2377"/>
              <a:gd name="T25" fmla="*/ 877 h 1975"/>
              <a:gd name="T26" fmla="*/ 298 w 2377"/>
              <a:gd name="T27" fmla="*/ 842 h 1975"/>
              <a:gd name="T28" fmla="*/ 254 w 2377"/>
              <a:gd name="T29" fmla="*/ 806 h 1975"/>
              <a:gd name="T30" fmla="*/ 201 w 2377"/>
              <a:gd name="T31" fmla="*/ 788 h 1975"/>
              <a:gd name="T32" fmla="*/ 148 w 2377"/>
              <a:gd name="T33" fmla="*/ 792 h 1975"/>
              <a:gd name="T34" fmla="*/ 83 w 2377"/>
              <a:gd name="T35" fmla="*/ 827 h 1975"/>
              <a:gd name="T36" fmla="*/ 32 w 2377"/>
              <a:gd name="T37" fmla="*/ 888 h 1975"/>
              <a:gd name="T38" fmla="*/ 5 w 2377"/>
              <a:gd name="T39" fmla="*/ 970 h 1975"/>
              <a:gd name="T40" fmla="*/ 2 w 2377"/>
              <a:gd name="T41" fmla="*/ 1040 h 1975"/>
              <a:gd name="T42" fmla="*/ 23 w 2377"/>
              <a:gd name="T43" fmla="*/ 1126 h 1975"/>
              <a:gd name="T44" fmla="*/ 68 w 2377"/>
              <a:gd name="T45" fmla="*/ 1193 h 1975"/>
              <a:gd name="T46" fmla="*/ 130 w 2377"/>
              <a:gd name="T47" fmla="*/ 1236 h 1975"/>
              <a:gd name="T48" fmla="*/ 184 w 2377"/>
              <a:gd name="T49" fmla="*/ 1245 h 1975"/>
              <a:gd name="T50" fmla="*/ 243 w 2377"/>
              <a:gd name="T51" fmla="*/ 1233 h 1975"/>
              <a:gd name="T52" fmla="*/ 283 w 2377"/>
              <a:gd name="T53" fmla="*/ 1206 h 1975"/>
              <a:gd name="T54" fmla="*/ 314 w 2377"/>
              <a:gd name="T55" fmla="*/ 1166 h 1975"/>
              <a:gd name="T56" fmla="*/ 340 w 2377"/>
              <a:gd name="T57" fmla="*/ 1133 h 1975"/>
              <a:gd name="T58" fmla="*/ 365 w 2377"/>
              <a:gd name="T59" fmla="*/ 1124 h 1975"/>
              <a:gd name="T60" fmla="*/ 388 w 2377"/>
              <a:gd name="T61" fmla="*/ 1139 h 1975"/>
              <a:gd name="T62" fmla="*/ 395 w 2377"/>
              <a:gd name="T63" fmla="*/ 1178 h 1975"/>
              <a:gd name="T64" fmla="*/ 1199 w 2377"/>
              <a:gd name="T65" fmla="*/ 1975 h 1975"/>
              <a:gd name="T66" fmla="*/ 1229 w 2377"/>
              <a:gd name="T67" fmla="*/ 1970 h 1975"/>
              <a:gd name="T68" fmla="*/ 1250 w 2377"/>
              <a:gd name="T69" fmla="*/ 1951 h 1975"/>
              <a:gd name="T70" fmla="*/ 1247 w 2377"/>
              <a:gd name="T71" fmla="*/ 1925 h 1975"/>
              <a:gd name="T72" fmla="*/ 1222 w 2377"/>
              <a:gd name="T73" fmla="*/ 1900 h 1975"/>
              <a:gd name="T74" fmla="*/ 1186 w 2377"/>
              <a:gd name="T75" fmla="*/ 1878 h 1975"/>
              <a:gd name="T76" fmla="*/ 1150 w 2377"/>
              <a:gd name="T77" fmla="*/ 1834 h 1975"/>
              <a:gd name="T78" fmla="*/ 1132 w 2377"/>
              <a:gd name="T79" fmla="*/ 1780 h 1975"/>
              <a:gd name="T80" fmla="*/ 1135 w 2377"/>
              <a:gd name="T81" fmla="*/ 1728 h 1975"/>
              <a:gd name="T82" fmla="*/ 1169 w 2377"/>
              <a:gd name="T83" fmla="*/ 1662 h 1975"/>
              <a:gd name="T84" fmla="*/ 1232 w 2377"/>
              <a:gd name="T85" fmla="*/ 1611 h 1975"/>
              <a:gd name="T86" fmla="*/ 1314 w 2377"/>
              <a:gd name="T87" fmla="*/ 1585 h 1975"/>
              <a:gd name="T88" fmla="*/ 1383 w 2377"/>
              <a:gd name="T89" fmla="*/ 1582 h 1975"/>
              <a:gd name="T90" fmla="*/ 1470 w 2377"/>
              <a:gd name="T91" fmla="*/ 1602 h 1975"/>
              <a:gd name="T92" fmla="*/ 1537 w 2377"/>
              <a:gd name="T93" fmla="*/ 1647 h 1975"/>
              <a:gd name="T94" fmla="*/ 1579 w 2377"/>
              <a:gd name="T95" fmla="*/ 1710 h 1975"/>
              <a:gd name="T96" fmla="*/ 1589 w 2377"/>
              <a:gd name="T97" fmla="*/ 1764 h 19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377" h="1975">
                <a:moveTo>
                  <a:pt x="1589" y="1764"/>
                </a:moveTo>
                <a:lnTo>
                  <a:pt x="1589" y="1764"/>
                </a:lnTo>
                <a:lnTo>
                  <a:pt x="1588" y="1780"/>
                </a:lnTo>
                <a:lnTo>
                  <a:pt x="1586" y="1797"/>
                </a:lnTo>
                <a:lnTo>
                  <a:pt x="1582" y="1810"/>
                </a:lnTo>
                <a:lnTo>
                  <a:pt x="1577" y="1822"/>
                </a:lnTo>
                <a:lnTo>
                  <a:pt x="1571" y="1834"/>
                </a:lnTo>
                <a:lnTo>
                  <a:pt x="1564" y="1845"/>
                </a:lnTo>
                <a:lnTo>
                  <a:pt x="1556" y="1855"/>
                </a:lnTo>
                <a:lnTo>
                  <a:pt x="1549" y="1863"/>
                </a:lnTo>
                <a:lnTo>
                  <a:pt x="1534" y="1878"/>
                </a:lnTo>
                <a:lnTo>
                  <a:pt x="1522" y="1886"/>
                </a:lnTo>
                <a:lnTo>
                  <a:pt x="1509" y="1894"/>
                </a:lnTo>
                <a:lnTo>
                  <a:pt x="1509" y="1894"/>
                </a:lnTo>
                <a:lnTo>
                  <a:pt x="1498" y="1900"/>
                </a:lnTo>
                <a:lnTo>
                  <a:pt x="1489" y="1906"/>
                </a:lnTo>
                <a:lnTo>
                  <a:pt x="1483" y="1912"/>
                </a:lnTo>
                <a:lnTo>
                  <a:pt x="1477" y="1919"/>
                </a:lnTo>
                <a:lnTo>
                  <a:pt x="1473" y="1925"/>
                </a:lnTo>
                <a:lnTo>
                  <a:pt x="1470" y="1933"/>
                </a:lnTo>
                <a:lnTo>
                  <a:pt x="1468" y="1939"/>
                </a:lnTo>
                <a:lnTo>
                  <a:pt x="1468" y="1945"/>
                </a:lnTo>
                <a:lnTo>
                  <a:pt x="1470" y="1951"/>
                </a:lnTo>
                <a:lnTo>
                  <a:pt x="1473" y="1957"/>
                </a:lnTo>
                <a:lnTo>
                  <a:pt x="1477" y="1963"/>
                </a:lnTo>
                <a:lnTo>
                  <a:pt x="1483" y="1967"/>
                </a:lnTo>
                <a:lnTo>
                  <a:pt x="1491" y="1970"/>
                </a:lnTo>
                <a:lnTo>
                  <a:pt x="1500" y="1973"/>
                </a:lnTo>
                <a:lnTo>
                  <a:pt x="1509" y="1975"/>
                </a:lnTo>
                <a:lnTo>
                  <a:pt x="1521" y="1975"/>
                </a:lnTo>
                <a:lnTo>
                  <a:pt x="2377" y="1975"/>
                </a:lnTo>
                <a:lnTo>
                  <a:pt x="2377" y="0"/>
                </a:lnTo>
                <a:lnTo>
                  <a:pt x="398" y="0"/>
                </a:lnTo>
                <a:lnTo>
                  <a:pt x="398" y="454"/>
                </a:lnTo>
                <a:lnTo>
                  <a:pt x="395" y="454"/>
                </a:lnTo>
                <a:lnTo>
                  <a:pt x="395" y="855"/>
                </a:lnTo>
                <a:lnTo>
                  <a:pt x="395" y="855"/>
                </a:lnTo>
                <a:lnTo>
                  <a:pt x="395" y="867"/>
                </a:lnTo>
                <a:lnTo>
                  <a:pt x="393" y="877"/>
                </a:lnTo>
                <a:lnTo>
                  <a:pt x="390" y="886"/>
                </a:lnTo>
                <a:lnTo>
                  <a:pt x="388" y="894"/>
                </a:lnTo>
                <a:lnTo>
                  <a:pt x="383" y="900"/>
                </a:lnTo>
                <a:lnTo>
                  <a:pt x="377" y="904"/>
                </a:lnTo>
                <a:lnTo>
                  <a:pt x="371" y="907"/>
                </a:lnTo>
                <a:lnTo>
                  <a:pt x="365" y="909"/>
                </a:lnTo>
                <a:lnTo>
                  <a:pt x="359" y="909"/>
                </a:lnTo>
                <a:lnTo>
                  <a:pt x="353" y="907"/>
                </a:lnTo>
                <a:lnTo>
                  <a:pt x="346" y="904"/>
                </a:lnTo>
                <a:lnTo>
                  <a:pt x="340" y="900"/>
                </a:lnTo>
                <a:lnTo>
                  <a:pt x="332" y="894"/>
                </a:lnTo>
                <a:lnTo>
                  <a:pt x="326" y="886"/>
                </a:lnTo>
                <a:lnTo>
                  <a:pt x="320" y="877"/>
                </a:lnTo>
                <a:lnTo>
                  <a:pt x="314" y="867"/>
                </a:lnTo>
                <a:lnTo>
                  <a:pt x="314" y="867"/>
                </a:lnTo>
                <a:lnTo>
                  <a:pt x="307" y="855"/>
                </a:lnTo>
                <a:lnTo>
                  <a:pt x="298" y="842"/>
                </a:lnTo>
                <a:lnTo>
                  <a:pt x="283" y="827"/>
                </a:lnTo>
                <a:lnTo>
                  <a:pt x="275" y="819"/>
                </a:lnTo>
                <a:lnTo>
                  <a:pt x="265" y="813"/>
                </a:lnTo>
                <a:lnTo>
                  <a:pt x="254" y="806"/>
                </a:lnTo>
                <a:lnTo>
                  <a:pt x="243" y="800"/>
                </a:lnTo>
                <a:lnTo>
                  <a:pt x="231" y="795"/>
                </a:lnTo>
                <a:lnTo>
                  <a:pt x="217" y="791"/>
                </a:lnTo>
                <a:lnTo>
                  <a:pt x="201" y="788"/>
                </a:lnTo>
                <a:lnTo>
                  <a:pt x="184" y="788"/>
                </a:lnTo>
                <a:lnTo>
                  <a:pt x="184" y="788"/>
                </a:lnTo>
                <a:lnTo>
                  <a:pt x="166" y="788"/>
                </a:lnTo>
                <a:lnTo>
                  <a:pt x="148" y="792"/>
                </a:lnTo>
                <a:lnTo>
                  <a:pt x="130" y="797"/>
                </a:lnTo>
                <a:lnTo>
                  <a:pt x="112" y="806"/>
                </a:lnTo>
                <a:lnTo>
                  <a:pt x="98" y="815"/>
                </a:lnTo>
                <a:lnTo>
                  <a:pt x="83" y="827"/>
                </a:lnTo>
                <a:lnTo>
                  <a:pt x="68" y="840"/>
                </a:lnTo>
                <a:lnTo>
                  <a:pt x="54" y="855"/>
                </a:lnTo>
                <a:lnTo>
                  <a:pt x="42" y="870"/>
                </a:lnTo>
                <a:lnTo>
                  <a:pt x="32" y="888"/>
                </a:lnTo>
                <a:lnTo>
                  <a:pt x="23" y="907"/>
                </a:lnTo>
                <a:lnTo>
                  <a:pt x="15" y="927"/>
                </a:lnTo>
                <a:lnTo>
                  <a:pt x="9" y="948"/>
                </a:lnTo>
                <a:lnTo>
                  <a:pt x="5" y="970"/>
                </a:lnTo>
                <a:lnTo>
                  <a:pt x="2" y="993"/>
                </a:lnTo>
                <a:lnTo>
                  <a:pt x="0" y="1016"/>
                </a:lnTo>
                <a:lnTo>
                  <a:pt x="0" y="1016"/>
                </a:lnTo>
                <a:lnTo>
                  <a:pt x="2" y="1040"/>
                </a:lnTo>
                <a:lnTo>
                  <a:pt x="5" y="1063"/>
                </a:lnTo>
                <a:lnTo>
                  <a:pt x="9" y="1085"/>
                </a:lnTo>
                <a:lnTo>
                  <a:pt x="15" y="1106"/>
                </a:lnTo>
                <a:lnTo>
                  <a:pt x="23" y="1126"/>
                </a:lnTo>
                <a:lnTo>
                  <a:pt x="32" y="1145"/>
                </a:lnTo>
                <a:lnTo>
                  <a:pt x="42" y="1163"/>
                </a:lnTo>
                <a:lnTo>
                  <a:pt x="54" y="1179"/>
                </a:lnTo>
                <a:lnTo>
                  <a:pt x="68" y="1193"/>
                </a:lnTo>
                <a:lnTo>
                  <a:pt x="83" y="1206"/>
                </a:lnTo>
                <a:lnTo>
                  <a:pt x="98" y="1218"/>
                </a:lnTo>
                <a:lnTo>
                  <a:pt x="112" y="1227"/>
                </a:lnTo>
                <a:lnTo>
                  <a:pt x="130" y="1236"/>
                </a:lnTo>
                <a:lnTo>
                  <a:pt x="148" y="1241"/>
                </a:lnTo>
                <a:lnTo>
                  <a:pt x="166" y="1245"/>
                </a:lnTo>
                <a:lnTo>
                  <a:pt x="184" y="1245"/>
                </a:lnTo>
                <a:lnTo>
                  <a:pt x="184" y="1245"/>
                </a:lnTo>
                <a:lnTo>
                  <a:pt x="201" y="1245"/>
                </a:lnTo>
                <a:lnTo>
                  <a:pt x="217" y="1242"/>
                </a:lnTo>
                <a:lnTo>
                  <a:pt x="231" y="1239"/>
                </a:lnTo>
                <a:lnTo>
                  <a:pt x="243" y="1233"/>
                </a:lnTo>
                <a:lnTo>
                  <a:pt x="254" y="1227"/>
                </a:lnTo>
                <a:lnTo>
                  <a:pt x="265" y="1220"/>
                </a:lnTo>
                <a:lnTo>
                  <a:pt x="275" y="1214"/>
                </a:lnTo>
                <a:lnTo>
                  <a:pt x="283" y="1206"/>
                </a:lnTo>
                <a:lnTo>
                  <a:pt x="298" y="1191"/>
                </a:lnTo>
                <a:lnTo>
                  <a:pt x="307" y="1178"/>
                </a:lnTo>
                <a:lnTo>
                  <a:pt x="314" y="1166"/>
                </a:lnTo>
                <a:lnTo>
                  <a:pt x="314" y="1166"/>
                </a:lnTo>
                <a:lnTo>
                  <a:pt x="320" y="1155"/>
                </a:lnTo>
                <a:lnTo>
                  <a:pt x="326" y="1147"/>
                </a:lnTo>
                <a:lnTo>
                  <a:pt x="332" y="1139"/>
                </a:lnTo>
                <a:lnTo>
                  <a:pt x="340" y="1133"/>
                </a:lnTo>
                <a:lnTo>
                  <a:pt x="346" y="1129"/>
                </a:lnTo>
                <a:lnTo>
                  <a:pt x="353" y="1126"/>
                </a:lnTo>
                <a:lnTo>
                  <a:pt x="359" y="1124"/>
                </a:lnTo>
                <a:lnTo>
                  <a:pt x="365" y="1124"/>
                </a:lnTo>
                <a:lnTo>
                  <a:pt x="371" y="1126"/>
                </a:lnTo>
                <a:lnTo>
                  <a:pt x="377" y="1129"/>
                </a:lnTo>
                <a:lnTo>
                  <a:pt x="383" y="1133"/>
                </a:lnTo>
                <a:lnTo>
                  <a:pt x="388" y="1139"/>
                </a:lnTo>
                <a:lnTo>
                  <a:pt x="390" y="1147"/>
                </a:lnTo>
                <a:lnTo>
                  <a:pt x="393" y="1155"/>
                </a:lnTo>
                <a:lnTo>
                  <a:pt x="395" y="1166"/>
                </a:lnTo>
                <a:lnTo>
                  <a:pt x="395" y="1178"/>
                </a:lnTo>
                <a:lnTo>
                  <a:pt x="395" y="1429"/>
                </a:lnTo>
                <a:lnTo>
                  <a:pt x="398" y="1429"/>
                </a:lnTo>
                <a:lnTo>
                  <a:pt x="398" y="1975"/>
                </a:lnTo>
                <a:lnTo>
                  <a:pt x="1199" y="1975"/>
                </a:lnTo>
                <a:lnTo>
                  <a:pt x="1199" y="1975"/>
                </a:lnTo>
                <a:lnTo>
                  <a:pt x="1211" y="1975"/>
                </a:lnTo>
                <a:lnTo>
                  <a:pt x="1220" y="1973"/>
                </a:lnTo>
                <a:lnTo>
                  <a:pt x="1229" y="1970"/>
                </a:lnTo>
                <a:lnTo>
                  <a:pt x="1237" y="1967"/>
                </a:lnTo>
                <a:lnTo>
                  <a:pt x="1242" y="1963"/>
                </a:lnTo>
                <a:lnTo>
                  <a:pt x="1247" y="1957"/>
                </a:lnTo>
                <a:lnTo>
                  <a:pt x="1250" y="1951"/>
                </a:lnTo>
                <a:lnTo>
                  <a:pt x="1251" y="1945"/>
                </a:lnTo>
                <a:lnTo>
                  <a:pt x="1251" y="1939"/>
                </a:lnTo>
                <a:lnTo>
                  <a:pt x="1250" y="1933"/>
                </a:lnTo>
                <a:lnTo>
                  <a:pt x="1247" y="1925"/>
                </a:lnTo>
                <a:lnTo>
                  <a:pt x="1242" y="1919"/>
                </a:lnTo>
                <a:lnTo>
                  <a:pt x="1238" y="1912"/>
                </a:lnTo>
                <a:lnTo>
                  <a:pt x="1231" y="1906"/>
                </a:lnTo>
                <a:lnTo>
                  <a:pt x="1222" y="1900"/>
                </a:lnTo>
                <a:lnTo>
                  <a:pt x="1211" y="1894"/>
                </a:lnTo>
                <a:lnTo>
                  <a:pt x="1211" y="1894"/>
                </a:lnTo>
                <a:lnTo>
                  <a:pt x="1198" y="1886"/>
                </a:lnTo>
                <a:lnTo>
                  <a:pt x="1186" y="1878"/>
                </a:lnTo>
                <a:lnTo>
                  <a:pt x="1171" y="1863"/>
                </a:lnTo>
                <a:lnTo>
                  <a:pt x="1163" y="1855"/>
                </a:lnTo>
                <a:lnTo>
                  <a:pt x="1156" y="1845"/>
                </a:lnTo>
                <a:lnTo>
                  <a:pt x="1150" y="1834"/>
                </a:lnTo>
                <a:lnTo>
                  <a:pt x="1142" y="1822"/>
                </a:lnTo>
                <a:lnTo>
                  <a:pt x="1138" y="1810"/>
                </a:lnTo>
                <a:lnTo>
                  <a:pt x="1133" y="1797"/>
                </a:lnTo>
                <a:lnTo>
                  <a:pt x="1132" y="1780"/>
                </a:lnTo>
                <a:lnTo>
                  <a:pt x="1130" y="1764"/>
                </a:lnTo>
                <a:lnTo>
                  <a:pt x="1130" y="1764"/>
                </a:lnTo>
                <a:lnTo>
                  <a:pt x="1132" y="1746"/>
                </a:lnTo>
                <a:lnTo>
                  <a:pt x="1135" y="1728"/>
                </a:lnTo>
                <a:lnTo>
                  <a:pt x="1141" y="1710"/>
                </a:lnTo>
                <a:lnTo>
                  <a:pt x="1148" y="1692"/>
                </a:lnTo>
                <a:lnTo>
                  <a:pt x="1159" y="1677"/>
                </a:lnTo>
                <a:lnTo>
                  <a:pt x="1169" y="1662"/>
                </a:lnTo>
                <a:lnTo>
                  <a:pt x="1183" y="1647"/>
                </a:lnTo>
                <a:lnTo>
                  <a:pt x="1198" y="1634"/>
                </a:lnTo>
                <a:lnTo>
                  <a:pt x="1214" y="1622"/>
                </a:lnTo>
                <a:lnTo>
                  <a:pt x="1232" y="1611"/>
                </a:lnTo>
                <a:lnTo>
                  <a:pt x="1250" y="1602"/>
                </a:lnTo>
                <a:lnTo>
                  <a:pt x="1271" y="1595"/>
                </a:lnTo>
                <a:lnTo>
                  <a:pt x="1292" y="1589"/>
                </a:lnTo>
                <a:lnTo>
                  <a:pt x="1314" y="1585"/>
                </a:lnTo>
                <a:lnTo>
                  <a:pt x="1337" y="1582"/>
                </a:lnTo>
                <a:lnTo>
                  <a:pt x="1361" y="1580"/>
                </a:lnTo>
                <a:lnTo>
                  <a:pt x="1361" y="1580"/>
                </a:lnTo>
                <a:lnTo>
                  <a:pt x="1383" y="1582"/>
                </a:lnTo>
                <a:lnTo>
                  <a:pt x="1405" y="1585"/>
                </a:lnTo>
                <a:lnTo>
                  <a:pt x="1428" y="1589"/>
                </a:lnTo>
                <a:lnTo>
                  <a:pt x="1449" y="1595"/>
                </a:lnTo>
                <a:lnTo>
                  <a:pt x="1470" y="1602"/>
                </a:lnTo>
                <a:lnTo>
                  <a:pt x="1488" y="1611"/>
                </a:lnTo>
                <a:lnTo>
                  <a:pt x="1506" y="1622"/>
                </a:lnTo>
                <a:lnTo>
                  <a:pt x="1522" y="1634"/>
                </a:lnTo>
                <a:lnTo>
                  <a:pt x="1537" y="1647"/>
                </a:lnTo>
                <a:lnTo>
                  <a:pt x="1550" y="1662"/>
                </a:lnTo>
                <a:lnTo>
                  <a:pt x="1561" y="1677"/>
                </a:lnTo>
                <a:lnTo>
                  <a:pt x="1571" y="1692"/>
                </a:lnTo>
                <a:lnTo>
                  <a:pt x="1579" y="1710"/>
                </a:lnTo>
                <a:lnTo>
                  <a:pt x="1585" y="1728"/>
                </a:lnTo>
                <a:lnTo>
                  <a:pt x="1588" y="1746"/>
                </a:lnTo>
                <a:lnTo>
                  <a:pt x="1589" y="1764"/>
                </a:lnTo>
                <a:lnTo>
                  <a:pt x="1589" y="1764"/>
                </a:ln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lIns="360000" anchor="ctr"/>
          <a:lstStyle/>
          <a:p>
            <a:pPr algn="ctr" eaLnBrk="1" hangingPunct="1">
              <a:defRPr/>
            </a:pPr>
            <a:r>
              <a:rPr lang="en-US" sz="2000">
                <a:solidFill>
                  <a:schemeClr val="bg1"/>
                </a:solidFill>
                <a:cs typeface="Arial" charset="0"/>
              </a:rPr>
              <a:t>Predicted grades</a:t>
            </a:r>
            <a:endParaRPr lang="en-GB" sz="200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3" name="Freeform 13">
            <a:extLst>
              <a:ext uri="{FF2B5EF4-FFF2-40B4-BE49-F238E27FC236}">
                <a16:creationId xmlns:a16="http://schemas.microsoft.com/office/drawing/2014/main" id="{AF78074B-4250-4ED1-A6B5-266B393080E2}"/>
              </a:ext>
            </a:extLst>
          </p:cNvPr>
          <p:cNvSpPr>
            <a:spLocks/>
          </p:cNvSpPr>
          <p:nvPr/>
        </p:nvSpPr>
        <p:spPr bwMode="auto">
          <a:xfrm>
            <a:off x="8174171" y="3476627"/>
            <a:ext cx="1477967" cy="1647824"/>
          </a:xfrm>
          <a:custGeom>
            <a:avLst/>
            <a:gdLst>
              <a:gd name="T0" fmla="*/ 179 w 1976"/>
              <a:gd name="T1" fmla="*/ 1584 h 2375"/>
              <a:gd name="T2" fmla="*/ 130 w 1976"/>
              <a:gd name="T3" fmla="*/ 1563 h 2375"/>
              <a:gd name="T4" fmla="*/ 88 w 1976"/>
              <a:gd name="T5" fmla="*/ 1520 h 2375"/>
              <a:gd name="T6" fmla="*/ 70 w 1976"/>
              <a:gd name="T7" fmla="*/ 1489 h 2375"/>
              <a:gd name="T8" fmla="*/ 43 w 1976"/>
              <a:gd name="T9" fmla="*/ 1468 h 2375"/>
              <a:gd name="T10" fmla="*/ 18 w 1976"/>
              <a:gd name="T11" fmla="*/ 1472 h 2375"/>
              <a:gd name="T12" fmla="*/ 1 w 1976"/>
              <a:gd name="T13" fmla="*/ 1498 h 2375"/>
              <a:gd name="T14" fmla="*/ 1976 w 1976"/>
              <a:gd name="T15" fmla="*/ 2375 h 2375"/>
              <a:gd name="T16" fmla="*/ 1120 w 1976"/>
              <a:gd name="T17" fmla="*/ 394 h 2375"/>
              <a:gd name="T18" fmla="*/ 1088 w 1976"/>
              <a:gd name="T19" fmla="*/ 390 h 2375"/>
              <a:gd name="T20" fmla="*/ 1069 w 1976"/>
              <a:gd name="T21" fmla="*/ 370 h 2375"/>
              <a:gd name="T22" fmla="*/ 1070 w 1976"/>
              <a:gd name="T23" fmla="*/ 345 h 2375"/>
              <a:gd name="T24" fmla="*/ 1097 w 1976"/>
              <a:gd name="T25" fmla="*/ 318 h 2375"/>
              <a:gd name="T26" fmla="*/ 1133 w 1976"/>
              <a:gd name="T27" fmla="*/ 296 h 2375"/>
              <a:gd name="T28" fmla="*/ 1169 w 1976"/>
              <a:gd name="T29" fmla="*/ 254 h 2375"/>
              <a:gd name="T30" fmla="*/ 1187 w 1976"/>
              <a:gd name="T31" fmla="*/ 200 h 2375"/>
              <a:gd name="T32" fmla="*/ 1184 w 1976"/>
              <a:gd name="T33" fmla="*/ 146 h 2375"/>
              <a:gd name="T34" fmla="*/ 1149 w 1976"/>
              <a:gd name="T35" fmla="*/ 80 h 2375"/>
              <a:gd name="T36" fmla="*/ 1087 w 1976"/>
              <a:gd name="T37" fmla="*/ 31 h 2375"/>
              <a:gd name="T38" fmla="*/ 1004 w 1976"/>
              <a:gd name="T39" fmla="*/ 3 h 2375"/>
              <a:gd name="T40" fmla="*/ 936 w 1976"/>
              <a:gd name="T41" fmla="*/ 1 h 2375"/>
              <a:gd name="T42" fmla="*/ 849 w 1976"/>
              <a:gd name="T43" fmla="*/ 22 h 2375"/>
              <a:gd name="T44" fmla="*/ 782 w 1976"/>
              <a:gd name="T45" fmla="*/ 67 h 2375"/>
              <a:gd name="T46" fmla="*/ 740 w 1976"/>
              <a:gd name="T47" fmla="*/ 130 h 2375"/>
              <a:gd name="T48" fmla="*/ 729 w 1976"/>
              <a:gd name="T49" fmla="*/ 184 h 2375"/>
              <a:gd name="T50" fmla="*/ 741 w 1976"/>
              <a:gd name="T51" fmla="*/ 242 h 2375"/>
              <a:gd name="T52" fmla="*/ 770 w 1976"/>
              <a:gd name="T53" fmla="*/ 282 h 2375"/>
              <a:gd name="T54" fmla="*/ 810 w 1976"/>
              <a:gd name="T55" fmla="*/ 314 h 2375"/>
              <a:gd name="T56" fmla="*/ 841 w 1976"/>
              <a:gd name="T57" fmla="*/ 338 h 2375"/>
              <a:gd name="T58" fmla="*/ 850 w 1976"/>
              <a:gd name="T59" fmla="*/ 364 h 2375"/>
              <a:gd name="T60" fmla="*/ 836 w 1976"/>
              <a:gd name="T61" fmla="*/ 385 h 2375"/>
              <a:gd name="T62" fmla="*/ 798 w 1976"/>
              <a:gd name="T63" fmla="*/ 394 h 2375"/>
              <a:gd name="T64" fmla="*/ 0 w 1976"/>
              <a:gd name="T65" fmla="*/ 1199 h 2375"/>
              <a:gd name="T66" fmla="*/ 4 w 1976"/>
              <a:gd name="T67" fmla="*/ 1228 h 2375"/>
              <a:gd name="T68" fmla="*/ 24 w 1976"/>
              <a:gd name="T69" fmla="*/ 1249 h 2375"/>
              <a:gd name="T70" fmla="*/ 49 w 1976"/>
              <a:gd name="T71" fmla="*/ 1246 h 2375"/>
              <a:gd name="T72" fmla="*/ 76 w 1976"/>
              <a:gd name="T73" fmla="*/ 1219 h 2375"/>
              <a:gd name="T74" fmla="*/ 99 w 1976"/>
              <a:gd name="T75" fmla="*/ 1185 h 2375"/>
              <a:gd name="T76" fmla="*/ 140 w 1976"/>
              <a:gd name="T77" fmla="*/ 1148 h 2375"/>
              <a:gd name="T78" fmla="*/ 194 w 1976"/>
              <a:gd name="T79" fmla="*/ 1130 h 2375"/>
              <a:gd name="T80" fmla="*/ 248 w 1976"/>
              <a:gd name="T81" fmla="*/ 1134 h 2375"/>
              <a:gd name="T82" fmla="*/ 314 w 1976"/>
              <a:gd name="T83" fmla="*/ 1169 h 2375"/>
              <a:gd name="T84" fmla="*/ 363 w 1976"/>
              <a:gd name="T85" fmla="*/ 1230 h 2375"/>
              <a:gd name="T86" fmla="*/ 392 w 1976"/>
              <a:gd name="T87" fmla="*/ 1312 h 2375"/>
              <a:gd name="T88" fmla="*/ 393 w 1976"/>
              <a:gd name="T89" fmla="*/ 1382 h 2375"/>
              <a:gd name="T90" fmla="*/ 372 w 1976"/>
              <a:gd name="T91" fmla="*/ 1468 h 2375"/>
              <a:gd name="T92" fmla="*/ 327 w 1976"/>
              <a:gd name="T93" fmla="*/ 1536 h 2375"/>
              <a:gd name="T94" fmla="*/ 265 w 1976"/>
              <a:gd name="T95" fmla="*/ 1578 h 2375"/>
              <a:gd name="T96" fmla="*/ 211 w 1976"/>
              <a:gd name="T97" fmla="*/ 1589 h 23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976" h="2375">
                <a:moveTo>
                  <a:pt x="211" y="1589"/>
                </a:moveTo>
                <a:lnTo>
                  <a:pt x="211" y="1589"/>
                </a:lnTo>
                <a:lnTo>
                  <a:pt x="194" y="1587"/>
                </a:lnTo>
                <a:lnTo>
                  <a:pt x="179" y="1584"/>
                </a:lnTo>
                <a:lnTo>
                  <a:pt x="164" y="1581"/>
                </a:lnTo>
                <a:lnTo>
                  <a:pt x="152" y="1575"/>
                </a:lnTo>
                <a:lnTo>
                  <a:pt x="140" y="1569"/>
                </a:lnTo>
                <a:lnTo>
                  <a:pt x="130" y="1563"/>
                </a:lnTo>
                <a:lnTo>
                  <a:pt x="121" y="1556"/>
                </a:lnTo>
                <a:lnTo>
                  <a:pt x="112" y="1548"/>
                </a:lnTo>
                <a:lnTo>
                  <a:pt x="99" y="1533"/>
                </a:lnTo>
                <a:lnTo>
                  <a:pt x="88" y="1520"/>
                </a:lnTo>
                <a:lnTo>
                  <a:pt x="81" y="1508"/>
                </a:lnTo>
                <a:lnTo>
                  <a:pt x="81" y="1508"/>
                </a:lnTo>
                <a:lnTo>
                  <a:pt x="76" y="1498"/>
                </a:lnTo>
                <a:lnTo>
                  <a:pt x="70" y="1489"/>
                </a:lnTo>
                <a:lnTo>
                  <a:pt x="63" y="1481"/>
                </a:lnTo>
                <a:lnTo>
                  <a:pt x="57" y="1475"/>
                </a:lnTo>
                <a:lnTo>
                  <a:pt x="49" y="1471"/>
                </a:lnTo>
                <a:lnTo>
                  <a:pt x="43" y="1468"/>
                </a:lnTo>
                <a:lnTo>
                  <a:pt x="36" y="1468"/>
                </a:lnTo>
                <a:lnTo>
                  <a:pt x="30" y="1468"/>
                </a:lnTo>
                <a:lnTo>
                  <a:pt x="24" y="1469"/>
                </a:lnTo>
                <a:lnTo>
                  <a:pt x="18" y="1472"/>
                </a:lnTo>
                <a:lnTo>
                  <a:pt x="13" y="1477"/>
                </a:lnTo>
                <a:lnTo>
                  <a:pt x="9" y="1483"/>
                </a:lnTo>
                <a:lnTo>
                  <a:pt x="4" y="1489"/>
                </a:lnTo>
                <a:lnTo>
                  <a:pt x="1" y="1498"/>
                </a:lnTo>
                <a:lnTo>
                  <a:pt x="0" y="1508"/>
                </a:lnTo>
                <a:lnTo>
                  <a:pt x="0" y="1520"/>
                </a:lnTo>
                <a:lnTo>
                  <a:pt x="0" y="2375"/>
                </a:lnTo>
                <a:lnTo>
                  <a:pt x="1976" y="2375"/>
                </a:lnTo>
                <a:lnTo>
                  <a:pt x="1976" y="396"/>
                </a:lnTo>
                <a:lnTo>
                  <a:pt x="1522" y="396"/>
                </a:lnTo>
                <a:lnTo>
                  <a:pt x="1522" y="394"/>
                </a:lnTo>
                <a:lnTo>
                  <a:pt x="1120" y="394"/>
                </a:lnTo>
                <a:lnTo>
                  <a:pt x="1120" y="394"/>
                </a:lnTo>
                <a:lnTo>
                  <a:pt x="1108" y="394"/>
                </a:lnTo>
                <a:lnTo>
                  <a:pt x="1097" y="393"/>
                </a:lnTo>
                <a:lnTo>
                  <a:pt x="1088" y="390"/>
                </a:lnTo>
                <a:lnTo>
                  <a:pt x="1082" y="385"/>
                </a:lnTo>
                <a:lnTo>
                  <a:pt x="1076" y="381"/>
                </a:lnTo>
                <a:lnTo>
                  <a:pt x="1072" y="376"/>
                </a:lnTo>
                <a:lnTo>
                  <a:pt x="1069" y="370"/>
                </a:lnTo>
                <a:lnTo>
                  <a:pt x="1067" y="364"/>
                </a:lnTo>
                <a:lnTo>
                  <a:pt x="1067" y="358"/>
                </a:lnTo>
                <a:lnTo>
                  <a:pt x="1067" y="351"/>
                </a:lnTo>
                <a:lnTo>
                  <a:pt x="1070" y="345"/>
                </a:lnTo>
                <a:lnTo>
                  <a:pt x="1075" y="338"/>
                </a:lnTo>
                <a:lnTo>
                  <a:pt x="1081" y="332"/>
                </a:lnTo>
                <a:lnTo>
                  <a:pt x="1088" y="324"/>
                </a:lnTo>
                <a:lnTo>
                  <a:pt x="1097" y="318"/>
                </a:lnTo>
                <a:lnTo>
                  <a:pt x="1108" y="314"/>
                </a:lnTo>
                <a:lnTo>
                  <a:pt x="1108" y="314"/>
                </a:lnTo>
                <a:lnTo>
                  <a:pt x="1120" y="306"/>
                </a:lnTo>
                <a:lnTo>
                  <a:pt x="1133" y="296"/>
                </a:lnTo>
                <a:lnTo>
                  <a:pt x="1148" y="282"/>
                </a:lnTo>
                <a:lnTo>
                  <a:pt x="1155" y="273"/>
                </a:lnTo>
                <a:lnTo>
                  <a:pt x="1163" y="264"/>
                </a:lnTo>
                <a:lnTo>
                  <a:pt x="1169" y="254"/>
                </a:lnTo>
                <a:lnTo>
                  <a:pt x="1175" y="242"/>
                </a:lnTo>
                <a:lnTo>
                  <a:pt x="1181" y="230"/>
                </a:lnTo>
                <a:lnTo>
                  <a:pt x="1184" y="215"/>
                </a:lnTo>
                <a:lnTo>
                  <a:pt x="1187" y="200"/>
                </a:lnTo>
                <a:lnTo>
                  <a:pt x="1188" y="184"/>
                </a:lnTo>
                <a:lnTo>
                  <a:pt x="1188" y="184"/>
                </a:lnTo>
                <a:lnTo>
                  <a:pt x="1187" y="166"/>
                </a:lnTo>
                <a:lnTo>
                  <a:pt x="1184" y="146"/>
                </a:lnTo>
                <a:lnTo>
                  <a:pt x="1178" y="130"/>
                </a:lnTo>
                <a:lnTo>
                  <a:pt x="1170" y="112"/>
                </a:lnTo>
                <a:lnTo>
                  <a:pt x="1160" y="95"/>
                </a:lnTo>
                <a:lnTo>
                  <a:pt x="1149" y="80"/>
                </a:lnTo>
                <a:lnTo>
                  <a:pt x="1136" y="67"/>
                </a:lnTo>
                <a:lnTo>
                  <a:pt x="1121" y="53"/>
                </a:lnTo>
                <a:lnTo>
                  <a:pt x="1105" y="42"/>
                </a:lnTo>
                <a:lnTo>
                  <a:pt x="1087" y="31"/>
                </a:lnTo>
                <a:lnTo>
                  <a:pt x="1067" y="22"/>
                </a:lnTo>
                <a:lnTo>
                  <a:pt x="1048" y="15"/>
                </a:lnTo>
                <a:lnTo>
                  <a:pt x="1027" y="7"/>
                </a:lnTo>
                <a:lnTo>
                  <a:pt x="1004" y="3"/>
                </a:lnTo>
                <a:lnTo>
                  <a:pt x="982" y="1"/>
                </a:lnTo>
                <a:lnTo>
                  <a:pt x="958" y="0"/>
                </a:lnTo>
                <a:lnTo>
                  <a:pt x="958" y="0"/>
                </a:lnTo>
                <a:lnTo>
                  <a:pt x="936" y="1"/>
                </a:lnTo>
                <a:lnTo>
                  <a:pt x="912" y="3"/>
                </a:lnTo>
                <a:lnTo>
                  <a:pt x="891" y="7"/>
                </a:lnTo>
                <a:lnTo>
                  <a:pt x="870" y="15"/>
                </a:lnTo>
                <a:lnTo>
                  <a:pt x="849" y="22"/>
                </a:lnTo>
                <a:lnTo>
                  <a:pt x="830" y="31"/>
                </a:lnTo>
                <a:lnTo>
                  <a:pt x="813" y="42"/>
                </a:lnTo>
                <a:lnTo>
                  <a:pt x="797" y="53"/>
                </a:lnTo>
                <a:lnTo>
                  <a:pt x="782" y="67"/>
                </a:lnTo>
                <a:lnTo>
                  <a:pt x="768" y="80"/>
                </a:lnTo>
                <a:lnTo>
                  <a:pt x="756" y="95"/>
                </a:lnTo>
                <a:lnTo>
                  <a:pt x="747" y="112"/>
                </a:lnTo>
                <a:lnTo>
                  <a:pt x="740" y="130"/>
                </a:lnTo>
                <a:lnTo>
                  <a:pt x="734" y="146"/>
                </a:lnTo>
                <a:lnTo>
                  <a:pt x="731" y="166"/>
                </a:lnTo>
                <a:lnTo>
                  <a:pt x="729" y="184"/>
                </a:lnTo>
                <a:lnTo>
                  <a:pt x="729" y="184"/>
                </a:lnTo>
                <a:lnTo>
                  <a:pt x="729" y="200"/>
                </a:lnTo>
                <a:lnTo>
                  <a:pt x="732" y="215"/>
                </a:lnTo>
                <a:lnTo>
                  <a:pt x="737" y="230"/>
                </a:lnTo>
                <a:lnTo>
                  <a:pt x="741" y="242"/>
                </a:lnTo>
                <a:lnTo>
                  <a:pt x="747" y="254"/>
                </a:lnTo>
                <a:lnTo>
                  <a:pt x="755" y="264"/>
                </a:lnTo>
                <a:lnTo>
                  <a:pt x="762" y="273"/>
                </a:lnTo>
                <a:lnTo>
                  <a:pt x="770" y="282"/>
                </a:lnTo>
                <a:lnTo>
                  <a:pt x="785" y="296"/>
                </a:lnTo>
                <a:lnTo>
                  <a:pt x="797" y="306"/>
                </a:lnTo>
                <a:lnTo>
                  <a:pt x="810" y="314"/>
                </a:lnTo>
                <a:lnTo>
                  <a:pt x="810" y="314"/>
                </a:lnTo>
                <a:lnTo>
                  <a:pt x="819" y="318"/>
                </a:lnTo>
                <a:lnTo>
                  <a:pt x="828" y="324"/>
                </a:lnTo>
                <a:lnTo>
                  <a:pt x="836" y="332"/>
                </a:lnTo>
                <a:lnTo>
                  <a:pt x="841" y="338"/>
                </a:lnTo>
                <a:lnTo>
                  <a:pt x="846" y="345"/>
                </a:lnTo>
                <a:lnTo>
                  <a:pt x="849" y="351"/>
                </a:lnTo>
                <a:lnTo>
                  <a:pt x="850" y="358"/>
                </a:lnTo>
                <a:lnTo>
                  <a:pt x="850" y="364"/>
                </a:lnTo>
                <a:lnTo>
                  <a:pt x="849" y="370"/>
                </a:lnTo>
                <a:lnTo>
                  <a:pt x="846" y="376"/>
                </a:lnTo>
                <a:lnTo>
                  <a:pt x="841" y="381"/>
                </a:lnTo>
                <a:lnTo>
                  <a:pt x="836" y="385"/>
                </a:lnTo>
                <a:lnTo>
                  <a:pt x="828" y="390"/>
                </a:lnTo>
                <a:lnTo>
                  <a:pt x="819" y="393"/>
                </a:lnTo>
                <a:lnTo>
                  <a:pt x="809" y="394"/>
                </a:lnTo>
                <a:lnTo>
                  <a:pt x="798" y="394"/>
                </a:lnTo>
                <a:lnTo>
                  <a:pt x="547" y="394"/>
                </a:lnTo>
                <a:lnTo>
                  <a:pt x="547" y="396"/>
                </a:lnTo>
                <a:lnTo>
                  <a:pt x="0" y="396"/>
                </a:lnTo>
                <a:lnTo>
                  <a:pt x="0" y="1199"/>
                </a:lnTo>
                <a:lnTo>
                  <a:pt x="0" y="1199"/>
                </a:lnTo>
                <a:lnTo>
                  <a:pt x="0" y="1209"/>
                </a:lnTo>
                <a:lnTo>
                  <a:pt x="1" y="1219"/>
                </a:lnTo>
                <a:lnTo>
                  <a:pt x="4" y="1228"/>
                </a:lnTo>
                <a:lnTo>
                  <a:pt x="9" y="1236"/>
                </a:lnTo>
                <a:lnTo>
                  <a:pt x="13" y="1242"/>
                </a:lnTo>
                <a:lnTo>
                  <a:pt x="18" y="1246"/>
                </a:lnTo>
                <a:lnTo>
                  <a:pt x="24" y="1249"/>
                </a:lnTo>
                <a:lnTo>
                  <a:pt x="30" y="1251"/>
                </a:lnTo>
                <a:lnTo>
                  <a:pt x="36" y="1251"/>
                </a:lnTo>
                <a:lnTo>
                  <a:pt x="43" y="1249"/>
                </a:lnTo>
                <a:lnTo>
                  <a:pt x="49" y="1246"/>
                </a:lnTo>
                <a:lnTo>
                  <a:pt x="57" y="1242"/>
                </a:lnTo>
                <a:lnTo>
                  <a:pt x="63" y="1236"/>
                </a:lnTo>
                <a:lnTo>
                  <a:pt x="70" y="1228"/>
                </a:lnTo>
                <a:lnTo>
                  <a:pt x="76" y="1219"/>
                </a:lnTo>
                <a:lnTo>
                  <a:pt x="81" y="1211"/>
                </a:lnTo>
                <a:lnTo>
                  <a:pt x="81" y="1211"/>
                </a:lnTo>
                <a:lnTo>
                  <a:pt x="88" y="1197"/>
                </a:lnTo>
                <a:lnTo>
                  <a:pt x="99" y="1185"/>
                </a:lnTo>
                <a:lnTo>
                  <a:pt x="112" y="1170"/>
                </a:lnTo>
                <a:lnTo>
                  <a:pt x="121" y="1163"/>
                </a:lnTo>
                <a:lnTo>
                  <a:pt x="130" y="1155"/>
                </a:lnTo>
                <a:lnTo>
                  <a:pt x="140" y="1148"/>
                </a:lnTo>
                <a:lnTo>
                  <a:pt x="152" y="1142"/>
                </a:lnTo>
                <a:lnTo>
                  <a:pt x="164" y="1137"/>
                </a:lnTo>
                <a:lnTo>
                  <a:pt x="179" y="1133"/>
                </a:lnTo>
                <a:lnTo>
                  <a:pt x="194" y="1130"/>
                </a:lnTo>
                <a:lnTo>
                  <a:pt x="211" y="1130"/>
                </a:lnTo>
                <a:lnTo>
                  <a:pt x="211" y="1130"/>
                </a:lnTo>
                <a:lnTo>
                  <a:pt x="229" y="1131"/>
                </a:lnTo>
                <a:lnTo>
                  <a:pt x="248" y="1134"/>
                </a:lnTo>
                <a:lnTo>
                  <a:pt x="265" y="1140"/>
                </a:lnTo>
                <a:lnTo>
                  <a:pt x="282" y="1148"/>
                </a:lnTo>
                <a:lnTo>
                  <a:pt x="299" y="1157"/>
                </a:lnTo>
                <a:lnTo>
                  <a:pt x="314" y="1169"/>
                </a:lnTo>
                <a:lnTo>
                  <a:pt x="327" y="1182"/>
                </a:lnTo>
                <a:lnTo>
                  <a:pt x="341" y="1197"/>
                </a:lnTo>
                <a:lnTo>
                  <a:pt x="353" y="1214"/>
                </a:lnTo>
                <a:lnTo>
                  <a:pt x="363" y="1230"/>
                </a:lnTo>
                <a:lnTo>
                  <a:pt x="372" y="1249"/>
                </a:lnTo>
                <a:lnTo>
                  <a:pt x="380" y="1270"/>
                </a:lnTo>
                <a:lnTo>
                  <a:pt x="387" y="1291"/>
                </a:lnTo>
                <a:lnTo>
                  <a:pt x="392" y="1312"/>
                </a:lnTo>
                <a:lnTo>
                  <a:pt x="393" y="1336"/>
                </a:lnTo>
                <a:lnTo>
                  <a:pt x="395" y="1359"/>
                </a:lnTo>
                <a:lnTo>
                  <a:pt x="395" y="1359"/>
                </a:lnTo>
                <a:lnTo>
                  <a:pt x="393" y="1382"/>
                </a:lnTo>
                <a:lnTo>
                  <a:pt x="392" y="1405"/>
                </a:lnTo>
                <a:lnTo>
                  <a:pt x="387" y="1427"/>
                </a:lnTo>
                <a:lnTo>
                  <a:pt x="380" y="1448"/>
                </a:lnTo>
                <a:lnTo>
                  <a:pt x="372" y="1468"/>
                </a:lnTo>
                <a:lnTo>
                  <a:pt x="363" y="1487"/>
                </a:lnTo>
                <a:lnTo>
                  <a:pt x="353" y="1505"/>
                </a:lnTo>
                <a:lnTo>
                  <a:pt x="341" y="1521"/>
                </a:lnTo>
                <a:lnTo>
                  <a:pt x="327" y="1536"/>
                </a:lnTo>
                <a:lnTo>
                  <a:pt x="314" y="1548"/>
                </a:lnTo>
                <a:lnTo>
                  <a:pt x="299" y="1560"/>
                </a:lnTo>
                <a:lnTo>
                  <a:pt x="282" y="1571"/>
                </a:lnTo>
                <a:lnTo>
                  <a:pt x="265" y="1578"/>
                </a:lnTo>
                <a:lnTo>
                  <a:pt x="248" y="1584"/>
                </a:lnTo>
                <a:lnTo>
                  <a:pt x="229" y="1587"/>
                </a:lnTo>
                <a:lnTo>
                  <a:pt x="211" y="1589"/>
                </a:lnTo>
                <a:lnTo>
                  <a:pt x="211" y="1589"/>
                </a:ln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lIns="324000" tIns="288000" anchor="ctr"/>
          <a:lstStyle/>
          <a:p>
            <a:pPr algn="ctr" eaLnBrk="1" hangingPunct="1">
              <a:defRPr/>
            </a:pPr>
            <a:r>
              <a:rPr lang="en-GB" sz="1700">
                <a:solidFill>
                  <a:schemeClr val="bg1"/>
                </a:solidFill>
                <a:cs typeface="Arial" charset="0"/>
              </a:rPr>
              <a:t>Interviews</a:t>
            </a:r>
          </a:p>
        </p:txBody>
      </p:sp>
      <p:sp>
        <p:nvSpPr>
          <p:cNvPr id="24" name="Freeform 9">
            <a:extLst>
              <a:ext uri="{FF2B5EF4-FFF2-40B4-BE49-F238E27FC236}">
                <a16:creationId xmlns:a16="http://schemas.microsoft.com/office/drawing/2014/main" id="{85A43FBD-DA06-4DB1-B919-7AE19A538DDD}"/>
              </a:ext>
            </a:extLst>
          </p:cNvPr>
          <p:cNvSpPr>
            <a:spLocks/>
          </p:cNvSpPr>
          <p:nvPr/>
        </p:nvSpPr>
        <p:spPr bwMode="auto">
          <a:xfrm rot="1138914">
            <a:off x="6306880" y="2219400"/>
            <a:ext cx="2200275" cy="1568450"/>
          </a:xfrm>
          <a:custGeom>
            <a:avLst/>
            <a:gdLst>
              <a:gd name="T0" fmla="*/ 2529 w 2773"/>
              <a:gd name="T1" fmla="*/ 743 h 1976"/>
              <a:gd name="T2" fmla="*/ 2466 w 2773"/>
              <a:gd name="T3" fmla="*/ 798 h 1976"/>
              <a:gd name="T4" fmla="*/ 2421 w 2773"/>
              <a:gd name="T5" fmla="*/ 849 h 1976"/>
              <a:gd name="T6" fmla="*/ 2382 w 2773"/>
              <a:gd name="T7" fmla="*/ 831 h 1976"/>
              <a:gd name="T8" fmla="*/ 2375 w 2773"/>
              <a:gd name="T9" fmla="*/ 0 h 1976"/>
              <a:gd name="T10" fmla="*/ 1536 w 2773"/>
              <a:gd name="T11" fmla="*/ 9 h 1976"/>
              <a:gd name="T12" fmla="*/ 1523 w 2773"/>
              <a:gd name="T13" fmla="*/ 43 h 1976"/>
              <a:gd name="T14" fmla="*/ 1562 w 2773"/>
              <a:gd name="T15" fmla="*/ 82 h 1976"/>
              <a:gd name="T16" fmla="*/ 1617 w 2773"/>
              <a:gd name="T17" fmla="*/ 130 h 1976"/>
              <a:gd name="T18" fmla="*/ 1643 w 2773"/>
              <a:gd name="T19" fmla="*/ 210 h 1976"/>
              <a:gd name="T20" fmla="*/ 1614 w 2773"/>
              <a:gd name="T21" fmla="*/ 299 h 1976"/>
              <a:gd name="T22" fmla="*/ 1521 w 2773"/>
              <a:gd name="T23" fmla="*/ 373 h 1976"/>
              <a:gd name="T24" fmla="*/ 1412 w 2773"/>
              <a:gd name="T25" fmla="*/ 396 h 1976"/>
              <a:gd name="T26" fmla="*/ 1284 w 2773"/>
              <a:gd name="T27" fmla="*/ 363 h 1976"/>
              <a:gd name="T28" fmla="*/ 1202 w 2773"/>
              <a:gd name="T29" fmla="*/ 282 h 1976"/>
              <a:gd name="T30" fmla="*/ 1184 w 2773"/>
              <a:gd name="T31" fmla="*/ 194 h 1976"/>
              <a:gd name="T32" fmla="*/ 1217 w 2773"/>
              <a:gd name="T33" fmla="*/ 121 h 1976"/>
              <a:gd name="T34" fmla="*/ 1275 w 2773"/>
              <a:gd name="T35" fmla="*/ 76 h 1976"/>
              <a:gd name="T36" fmla="*/ 1305 w 2773"/>
              <a:gd name="T37" fmla="*/ 37 h 1976"/>
              <a:gd name="T38" fmla="*/ 1282 w 2773"/>
              <a:gd name="T39" fmla="*/ 6 h 1976"/>
              <a:gd name="T40" fmla="*/ 394 w 2773"/>
              <a:gd name="T41" fmla="*/ 454 h 1976"/>
              <a:gd name="T42" fmla="*/ 384 w 2773"/>
              <a:gd name="T43" fmla="*/ 897 h 1976"/>
              <a:gd name="T44" fmla="*/ 341 w 2773"/>
              <a:gd name="T45" fmla="*/ 903 h 1976"/>
              <a:gd name="T46" fmla="*/ 296 w 2773"/>
              <a:gd name="T47" fmla="*/ 843 h 1976"/>
              <a:gd name="T48" fmla="*/ 230 w 2773"/>
              <a:gd name="T49" fmla="*/ 795 h 1976"/>
              <a:gd name="T50" fmla="*/ 146 w 2773"/>
              <a:gd name="T51" fmla="*/ 792 h 1976"/>
              <a:gd name="T52" fmla="*/ 54 w 2773"/>
              <a:gd name="T53" fmla="*/ 855 h 1976"/>
              <a:gd name="T54" fmla="*/ 3 w 2773"/>
              <a:gd name="T55" fmla="*/ 971 h 1976"/>
              <a:gd name="T56" fmla="*/ 7 w 2773"/>
              <a:gd name="T57" fmla="*/ 1085 h 1976"/>
              <a:gd name="T58" fmla="*/ 67 w 2773"/>
              <a:gd name="T59" fmla="*/ 1194 h 1976"/>
              <a:gd name="T60" fmla="*/ 166 w 2773"/>
              <a:gd name="T61" fmla="*/ 1245 h 1976"/>
              <a:gd name="T62" fmla="*/ 242 w 2773"/>
              <a:gd name="T63" fmla="*/ 1234 h 1976"/>
              <a:gd name="T64" fmla="*/ 306 w 2773"/>
              <a:gd name="T65" fmla="*/ 1179 h 1976"/>
              <a:gd name="T66" fmla="*/ 350 w 2773"/>
              <a:gd name="T67" fmla="*/ 1127 h 1976"/>
              <a:gd name="T68" fmla="*/ 388 w 2773"/>
              <a:gd name="T69" fmla="*/ 1145 h 1976"/>
              <a:gd name="T70" fmla="*/ 396 w 2773"/>
              <a:gd name="T71" fmla="*/ 1976 h 1976"/>
              <a:gd name="T72" fmla="*/ 1236 w 2773"/>
              <a:gd name="T73" fmla="*/ 1967 h 1976"/>
              <a:gd name="T74" fmla="*/ 1249 w 2773"/>
              <a:gd name="T75" fmla="*/ 1933 h 1976"/>
              <a:gd name="T76" fmla="*/ 1211 w 2773"/>
              <a:gd name="T77" fmla="*/ 1894 h 1976"/>
              <a:gd name="T78" fmla="*/ 1155 w 2773"/>
              <a:gd name="T79" fmla="*/ 1846 h 1976"/>
              <a:gd name="T80" fmla="*/ 1130 w 2773"/>
              <a:gd name="T81" fmla="*/ 1765 h 1976"/>
              <a:gd name="T82" fmla="*/ 1157 w 2773"/>
              <a:gd name="T83" fmla="*/ 1677 h 1976"/>
              <a:gd name="T84" fmla="*/ 1249 w 2773"/>
              <a:gd name="T85" fmla="*/ 1604 h 1976"/>
              <a:gd name="T86" fmla="*/ 1359 w 2773"/>
              <a:gd name="T87" fmla="*/ 1581 h 1976"/>
              <a:gd name="T88" fmla="*/ 1487 w 2773"/>
              <a:gd name="T89" fmla="*/ 1613 h 1976"/>
              <a:gd name="T90" fmla="*/ 1571 w 2773"/>
              <a:gd name="T91" fmla="*/ 1693 h 1976"/>
              <a:gd name="T92" fmla="*/ 1587 w 2773"/>
              <a:gd name="T93" fmla="*/ 1782 h 1976"/>
              <a:gd name="T94" fmla="*/ 1556 w 2773"/>
              <a:gd name="T95" fmla="*/ 1855 h 1976"/>
              <a:gd name="T96" fmla="*/ 1498 w 2773"/>
              <a:gd name="T97" fmla="*/ 1900 h 1976"/>
              <a:gd name="T98" fmla="*/ 1468 w 2773"/>
              <a:gd name="T99" fmla="*/ 1940 h 1976"/>
              <a:gd name="T100" fmla="*/ 1489 w 2773"/>
              <a:gd name="T101" fmla="*/ 1971 h 1976"/>
              <a:gd name="T102" fmla="*/ 2376 w 2773"/>
              <a:gd name="T103" fmla="*/ 1521 h 1976"/>
              <a:gd name="T104" fmla="*/ 2387 w 2773"/>
              <a:gd name="T105" fmla="*/ 1079 h 1976"/>
              <a:gd name="T106" fmla="*/ 2432 w 2773"/>
              <a:gd name="T107" fmla="*/ 1074 h 1976"/>
              <a:gd name="T108" fmla="*/ 2475 w 2773"/>
              <a:gd name="T109" fmla="*/ 1133 h 1976"/>
              <a:gd name="T110" fmla="*/ 2542 w 2773"/>
              <a:gd name="T111" fmla="*/ 1181 h 1976"/>
              <a:gd name="T112" fmla="*/ 2625 w 2773"/>
              <a:gd name="T113" fmla="*/ 1184 h 1976"/>
              <a:gd name="T114" fmla="*/ 2719 w 2773"/>
              <a:gd name="T115" fmla="*/ 1121 h 1976"/>
              <a:gd name="T116" fmla="*/ 2768 w 2773"/>
              <a:gd name="T117" fmla="*/ 1006 h 1976"/>
              <a:gd name="T118" fmla="*/ 2764 w 2773"/>
              <a:gd name="T119" fmla="*/ 891 h 1976"/>
              <a:gd name="T120" fmla="*/ 2705 w 2773"/>
              <a:gd name="T121" fmla="*/ 781 h 1976"/>
              <a:gd name="T122" fmla="*/ 2607 w 2773"/>
              <a:gd name="T123" fmla="*/ 731 h 19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773" h="1976">
                <a:moveTo>
                  <a:pt x="2587" y="729"/>
                </a:moveTo>
                <a:lnTo>
                  <a:pt x="2587" y="729"/>
                </a:lnTo>
                <a:lnTo>
                  <a:pt x="2571" y="731"/>
                </a:lnTo>
                <a:lnTo>
                  <a:pt x="2556" y="734"/>
                </a:lnTo>
                <a:lnTo>
                  <a:pt x="2542" y="737"/>
                </a:lnTo>
                <a:lnTo>
                  <a:pt x="2529" y="743"/>
                </a:lnTo>
                <a:lnTo>
                  <a:pt x="2518" y="749"/>
                </a:lnTo>
                <a:lnTo>
                  <a:pt x="2507" y="755"/>
                </a:lnTo>
                <a:lnTo>
                  <a:pt x="2498" y="762"/>
                </a:lnTo>
                <a:lnTo>
                  <a:pt x="2489" y="770"/>
                </a:lnTo>
                <a:lnTo>
                  <a:pt x="2475" y="784"/>
                </a:lnTo>
                <a:lnTo>
                  <a:pt x="2466" y="798"/>
                </a:lnTo>
                <a:lnTo>
                  <a:pt x="2459" y="810"/>
                </a:lnTo>
                <a:lnTo>
                  <a:pt x="2459" y="810"/>
                </a:lnTo>
                <a:lnTo>
                  <a:pt x="2450" y="825"/>
                </a:lnTo>
                <a:lnTo>
                  <a:pt x="2441" y="835"/>
                </a:lnTo>
                <a:lnTo>
                  <a:pt x="2432" y="844"/>
                </a:lnTo>
                <a:lnTo>
                  <a:pt x="2421" y="849"/>
                </a:lnTo>
                <a:lnTo>
                  <a:pt x="2412" y="850"/>
                </a:lnTo>
                <a:lnTo>
                  <a:pt x="2403" y="850"/>
                </a:lnTo>
                <a:lnTo>
                  <a:pt x="2394" y="846"/>
                </a:lnTo>
                <a:lnTo>
                  <a:pt x="2387" y="838"/>
                </a:lnTo>
                <a:lnTo>
                  <a:pt x="2387" y="838"/>
                </a:lnTo>
                <a:lnTo>
                  <a:pt x="2382" y="831"/>
                </a:lnTo>
                <a:lnTo>
                  <a:pt x="2379" y="822"/>
                </a:lnTo>
                <a:lnTo>
                  <a:pt x="2378" y="810"/>
                </a:lnTo>
                <a:lnTo>
                  <a:pt x="2376" y="798"/>
                </a:lnTo>
                <a:lnTo>
                  <a:pt x="2376" y="547"/>
                </a:lnTo>
                <a:lnTo>
                  <a:pt x="2375" y="547"/>
                </a:lnTo>
                <a:lnTo>
                  <a:pt x="2375" y="0"/>
                </a:lnTo>
                <a:lnTo>
                  <a:pt x="1574" y="0"/>
                </a:lnTo>
                <a:lnTo>
                  <a:pt x="1574" y="0"/>
                </a:lnTo>
                <a:lnTo>
                  <a:pt x="1562" y="1"/>
                </a:lnTo>
                <a:lnTo>
                  <a:pt x="1551" y="3"/>
                </a:lnTo>
                <a:lnTo>
                  <a:pt x="1542" y="6"/>
                </a:lnTo>
                <a:lnTo>
                  <a:pt x="1536" y="9"/>
                </a:lnTo>
                <a:lnTo>
                  <a:pt x="1530" y="13"/>
                </a:lnTo>
                <a:lnTo>
                  <a:pt x="1526" y="18"/>
                </a:lnTo>
                <a:lnTo>
                  <a:pt x="1523" y="24"/>
                </a:lnTo>
                <a:lnTo>
                  <a:pt x="1521" y="30"/>
                </a:lnTo>
                <a:lnTo>
                  <a:pt x="1521" y="37"/>
                </a:lnTo>
                <a:lnTo>
                  <a:pt x="1523" y="43"/>
                </a:lnTo>
                <a:lnTo>
                  <a:pt x="1524" y="50"/>
                </a:lnTo>
                <a:lnTo>
                  <a:pt x="1529" y="56"/>
                </a:lnTo>
                <a:lnTo>
                  <a:pt x="1535" y="64"/>
                </a:lnTo>
                <a:lnTo>
                  <a:pt x="1542" y="70"/>
                </a:lnTo>
                <a:lnTo>
                  <a:pt x="1551" y="76"/>
                </a:lnTo>
                <a:lnTo>
                  <a:pt x="1562" y="82"/>
                </a:lnTo>
                <a:lnTo>
                  <a:pt x="1562" y="82"/>
                </a:lnTo>
                <a:lnTo>
                  <a:pt x="1574" y="89"/>
                </a:lnTo>
                <a:lnTo>
                  <a:pt x="1587" y="98"/>
                </a:lnTo>
                <a:lnTo>
                  <a:pt x="1602" y="112"/>
                </a:lnTo>
                <a:lnTo>
                  <a:pt x="1610" y="121"/>
                </a:lnTo>
                <a:lnTo>
                  <a:pt x="1617" y="130"/>
                </a:lnTo>
                <a:lnTo>
                  <a:pt x="1623" y="140"/>
                </a:lnTo>
                <a:lnTo>
                  <a:pt x="1629" y="152"/>
                </a:lnTo>
                <a:lnTo>
                  <a:pt x="1635" y="166"/>
                </a:lnTo>
                <a:lnTo>
                  <a:pt x="1638" y="179"/>
                </a:lnTo>
                <a:lnTo>
                  <a:pt x="1641" y="194"/>
                </a:lnTo>
                <a:lnTo>
                  <a:pt x="1643" y="210"/>
                </a:lnTo>
                <a:lnTo>
                  <a:pt x="1643" y="210"/>
                </a:lnTo>
                <a:lnTo>
                  <a:pt x="1641" y="230"/>
                </a:lnTo>
                <a:lnTo>
                  <a:pt x="1638" y="248"/>
                </a:lnTo>
                <a:lnTo>
                  <a:pt x="1632" y="266"/>
                </a:lnTo>
                <a:lnTo>
                  <a:pt x="1625" y="282"/>
                </a:lnTo>
                <a:lnTo>
                  <a:pt x="1614" y="299"/>
                </a:lnTo>
                <a:lnTo>
                  <a:pt x="1604" y="314"/>
                </a:lnTo>
                <a:lnTo>
                  <a:pt x="1590" y="329"/>
                </a:lnTo>
                <a:lnTo>
                  <a:pt x="1575" y="340"/>
                </a:lnTo>
                <a:lnTo>
                  <a:pt x="1559" y="352"/>
                </a:lnTo>
                <a:lnTo>
                  <a:pt x="1541" y="363"/>
                </a:lnTo>
                <a:lnTo>
                  <a:pt x="1521" y="373"/>
                </a:lnTo>
                <a:lnTo>
                  <a:pt x="1502" y="381"/>
                </a:lnTo>
                <a:lnTo>
                  <a:pt x="1481" y="387"/>
                </a:lnTo>
                <a:lnTo>
                  <a:pt x="1459" y="391"/>
                </a:lnTo>
                <a:lnTo>
                  <a:pt x="1436" y="394"/>
                </a:lnTo>
                <a:lnTo>
                  <a:pt x="1412" y="396"/>
                </a:lnTo>
                <a:lnTo>
                  <a:pt x="1412" y="396"/>
                </a:lnTo>
                <a:lnTo>
                  <a:pt x="1390" y="394"/>
                </a:lnTo>
                <a:lnTo>
                  <a:pt x="1366" y="391"/>
                </a:lnTo>
                <a:lnTo>
                  <a:pt x="1345" y="387"/>
                </a:lnTo>
                <a:lnTo>
                  <a:pt x="1324" y="381"/>
                </a:lnTo>
                <a:lnTo>
                  <a:pt x="1303" y="373"/>
                </a:lnTo>
                <a:lnTo>
                  <a:pt x="1284" y="363"/>
                </a:lnTo>
                <a:lnTo>
                  <a:pt x="1267" y="352"/>
                </a:lnTo>
                <a:lnTo>
                  <a:pt x="1251" y="340"/>
                </a:lnTo>
                <a:lnTo>
                  <a:pt x="1236" y="329"/>
                </a:lnTo>
                <a:lnTo>
                  <a:pt x="1223" y="314"/>
                </a:lnTo>
                <a:lnTo>
                  <a:pt x="1211" y="299"/>
                </a:lnTo>
                <a:lnTo>
                  <a:pt x="1202" y="282"/>
                </a:lnTo>
                <a:lnTo>
                  <a:pt x="1194" y="266"/>
                </a:lnTo>
                <a:lnTo>
                  <a:pt x="1188" y="248"/>
                </a:lnTo>
                <a:lnTo>
                  <a:pt x="1185" y="230"/>
                </a:lnTo>
                <a:lnTo>
                  <a:pt x="1184" y="210"/>
                </a:lnTo>
                <a:lnTo>
                  <a:pt x="1184" y="210"/>
                </a:lnTo>
                <a:lnTo>
                  <a:pt x="1184" y="194"/>
                </a:lnTo>
                <a:lnTo>
                  <a:pt x="1187" y="179"/>
                </a:lnTo>
                <a:lnTo>
                  <a:pt x="1191" y="166"/>
                </a:lnTo>
                <a:lnTo>
                  <a:pt x="1196" y="152"/>
                </a:lnTo>
                <a:lnTo>
                  <a:pt x="1202" y="140"/>
                </a:lnTo>
                <a:lnTo>
                  <a:pt x="1209" y="130"/>
                </a:lnTo>
                <a:lnTo>
                  <a:pt x="1217" y="121"/>
                </a:lnTo>
                <a:lnTo>
                  <a:pt x="1224" y="112"/>
                </a:lnTo>
                <a:lnTo>
                  <a:pt x="1239" y="98"/>
                </a:lnTo>
                <a:lnTo>
                  <a:pt x="1251" y="89"/>
                </a:lnTo>
                <a:lnTo>
                  <a:pt x="1264" y="82"/>
                </a:lnTo>
                <a:lnTo>
                  <a:pt x="1264" y="82"/>
                </a:lnTo>
                <a:lnTo>
                  <a:pt x="1275" y="76"/>
                </a:lnTo>
                <a:lnTo>
                  <a:pt x="1282" y="70"/>
                </a:lnTo>
                <a:lnTo>
                  <a:pt x="1290" y="64"/>
                </a:lnTo>
                <a:lnTo>
                  <a:pt x="1296" y="56"/>
                </a:lnTo>
                <a:lnTo>
                  <a:pt x="1300" y="50"/>
                </a:lnTo>
                <a:lnTo>
                  <a:pt x="1303" y="43"/>
                </a:lnTo>
                <a:lnTo>
                  <a:pt x="1305" y="37"/>
                </a:lnTo>
                <a:lnTo>
                  <a:pt x="1305" y="30"/>
                </a:lnTo>
                <a:lnTo>
                  <a:pt x="1303" y="24"/>
                </a:lnTo>
                <a:lnTo>
                  <a:pt x="1300" y="18"/>
                </a:lnTo>
                <a:lnTo>
                  <a:pt x="1296" y="13"/>
                </a:lnTo>
                <a:lnTo>
                  <a:pt x="1290" y="9"/>
                </a:lnTo>
                <a:lnTo>
                  <a:pt x="1282" y="6"/>
                </a:lnTo>
                <a:lnTo>
                  <a:pt x="1273" y="3"/>
                </a:lnTo>
                <a:lnTo>
                  <a:pt x="1263" y="1"/>
                </a:lnTo>
                <a:lnTo>
                  <a:pt x="1252" y="0"/>
                </a:lnTo>
                <a:lnTo>
                  <a:pt x="396" y="0"/>
                </a:lnTo>
                <a:lnTo>
                  <a:pt x="396" y="454"/>
                </a:lnTo>
                <a:lnTo>
                  <a:pt x="394" y="454"/>
                </a:lnTo>
                <a:lnTo>
                  <a:pt x="394" y="856"/>
                </a:lnTo>
                <a:lnTo>
                  <a:pt x="394" y="856"/>
                </a:lnTo>
                <a:lnTo>
                  <a:pt x="394" y="868"/>
                </a:lnTo>
                <a:lnTo>
                  <a:pt x="391" y="880"/>
                </a:lnTo>
                <a:lnTo>
                  <a:pt x="388" y="889"/>
                </a:lnTo>
                <a:lnTo>
                  <a:pt x="384" y="897"/>
                </a:lnTo>
                <a:lnTo>
                  <a:pt x="384" y="897"/>
                </a:lnTo>
                <a:lnTo>
                  <a:pt x="378" y="904"/>
                </a:lnTo>
                <a:lnTo>
                  <a:pt x="369" y="909"/>
                </a:lnTo>
                <a:lnTo>
                  <a:pt x="360" y="909"/>
                </a:lnTo>
                <a:lnTo>
                  <a:pt x="350" y="907"/>
                </a:lnTo>
                <a:lnTo>
                  <a:pt x="341" y="903"/>
                </a:lnTo>
                <a:lnTo>
                  <a:pt x="330" y="894"/>
                </a:lnTo>
                <a:lnTo>
                  <a:pt x="321" y="883"/>
                </a:lnTo>
                <a:lnTo>
                  <a:pt x="314" y="868"/>
                </a:lnTo>
                <a:lnTo>
                  <a:pt x="314" y="868"/>
                </a:lnTo>
                <a:lnTo>
                  <a:pt x="306" y="855"/>
                </a:lnTo>
                <a:lnTo>
                  <a:pt x="296" y="843"/>
                </a:lnTo>
                <a:lnTo>
                  <a:pt x="282" y="828"/>
                </a:lnTo>
                <a:lnTo>
                  <a:pt x="273" y="820"/>
                </a:lnTo>
                <a:lnTo>
                  <a:pt x="264" y="813"/>
                </a:lnTo>
                <a:lnTo>
                  <a:pt x="254" y="807"/>
                </a:lnTo>
                <a:lnTo>
                  <a:pt x="242" y="801"/>
                </a:lnTo>
                <a:lnTo>
                  <a:pt x="230" y="795"/>
                </a:lnTo>
                <a:lnTo>
                  <a:pt x="215" y="790"/>
                </a:lnTo>
                <a:lnTo>
                  <a:pt x="200" y="789"/>
                </a:lnTo>
                <a:lnTo>
                  <a:pt x="184" y="787"/>
                </a:lnTo>
                <a:lnTo>
                  <a:pt x="184" y="787"/>
                </a:lnTo>
                <a:lnTo>
                  <a:pt x="166" y="789"/>
                </a:lnTo>
                <a:lnTo>
                  <a:pt x="146" y="792"/>
                </a:lnTo>
                <a:lnTo>
                  <a:pt x="128" y="798"/>
                </a:lnTo>
                <a:lnTo>
                  <a:pt x="112" y="805"/>
                </a:lnTo>
                <a:lnTo>
                  <a:pt x="95" y="816"/>
                </a:lnTo>
                <a:lnTo>
                  <a:pt x="81" y="826"/>
                </a:lnTo>
                <a:lnTo>
                  <a:pt x="67" y="840"/>
                </a:lnTo>
                <a:lnTo>
                  <a:pt x="54" y="855"/>
                </a:lnTo>
                <a:lnTo>
                  <a:pt x="42" y="871"/>
                </a:lnTo>
                <a:lnTo>
                  <a:pt x="31" y="889"/>
                </a:lnTo>
                <a:lnTo>
                  <a:pt x="22" y="907"/>
                </a:lnTo>
                <a:lnTo>
                  <a:pt x="15" y="928"/>
                </a:lnTo>
                <a:lnTo>
                  <a:pt x="7" y="949"/>
                </a:lnTo>
                <a:lnTo>
                  <a:pt x="3" y="971"/>
                </a:lnTo>
                <a:lnTo>
                  <a:pt x="1" y="994"/>
                </a:lnTo>
                <a:lnTo>
                  <a:pt x="0" y="1018"/>
                </a:lnTo>
                <a:lnTo>
                  <a:pt x="0" y="1018"/>
                </a:lnTo>
                <a:lnTo>
                  <a:pt x="1" y="1040"/>
                </a:lnTo>
                <a:lnTo>
                  <a:pt x="3" y="1064"/>
                </a:lnTo>
                <a:lnTo>
                  <a:pt x="7" y="1085"/>
                </a:lnTo>
                <a:lnTo>
                  <a:pt x="15" y="1106"/>
                </a:lnTo>
                <a:lnTo>
                  <a:pt x="22" y="1127"/>
                </a:lnTo>
                <a:lnTo>
                  <a:pt x="31" y="1145"/>
                </a:lnTo>
                <a:lnTo>
                  <a:pt x="42" y="1163"/>
                </a:lnTo>
                <a:lnTo>
                  <a:pt x="54" y="1179"/>
                </a:lnTo>
                <a:lnTo>
                  <a:pt x="67" y="1194"/>
                </a:lnTo>
                <a:lnTo>
                  <a:pt x="81" y="1208"/>
                </a:lnTo>
                <a:lnTo>
                  <a:pt x="95" y="1219"/>
                </a:lnTo>
                <a:lnTo>
                  <a:pt x="112" y="1228"/>
                </a:lnTo>
                <a:lnTo>
                  <a:pt x="128" y="1236"/>
                </a:lnTo>
                <a:lnTo>
                  <a:pt x="146" y="1242"/>
                </a:lnTo>
                <a:lnTo>
                  <a:pt x="166" y="1245"/>
                </a:lnTo>
                <a:lnTo>
                  <a:pt x="184" y="1246"/>
                </a:lnTo>
                <a:lnTo>
                  <a:pt x="184" y="1246"/>
                </a:lnTo>
                <a:lnTo>
                  <a:pt x="200" y="1245"/>
                </a:lnTo>
                <a:lnTo>
                  <a:pt x="215" y="1243"/>
                </a:lnTo>
                <a:lnTo>
                  <a:pt x="230" y="1239"/>
                </a:lnTo>
                <a:lnTo>
                  <a:pt x="242" y="1234"/>
                </a:lnTo>
                <a:lnTo>
                  <a:pt x="254" y="1228"/>
                </a:lnTo>
                <a:lnTo>
                  <a:pt x="264" y="1221"/>
                </a:lnTo>
                <a:lnTo>
                  <a:pt x="273" y="1213"/>
                </a:lnTo>
                <a:lnTo>
                  <a:pt x="282" y="1206"/>
                </a:lnTo>
                <a:lnTo>
                  <a:pt x="296" y="1191"/>
                </a:lnTo>
                <a:lnTo>
                  <a:pt x="306" y="1179"/>
                </a:lnTo>
                <a:lnTo>
                  <a:pt x="314" y="1166"/>
                </a:lnTo>
                <a:lnTo>
                  <a:pt x="314" y="1166"/>
                </a:lnTo>
                <a:lnTo>
                  <a:pt x="321" y="1152"/>
                </a:lnTo>
                <a:lnTo>
                  <a:pt x="330" y="1140"/>
                </a:lnTo>
                <a:lnTo>
                  <a:pt x="341" y="1131"/>
                </a:lnTo>
                <a:lnTo>
                  <a:pt x="350" y="1127"/>
                </a:lnTo>
                <a:lnTo>
                  <a:pt x="360" y="1125"/>
                </a:lnTo>
                <a:lnTo>
                  <a:pt x="369" y="1127"/>
                </a:lnTo>
                <a:lnTo>
                  <a:pt x="378" y="1130"/>
                </a:lnTo>
                <a:lnTo>
                  <a:pt x="384" y="1137"/>
                </a:lnTo>
                <a:lnTo>
                  <a:pt x="384" y="1137"/>
                </a:lnTo>
                <a:lnTo>
                  <a:pt x="388" y="1145"/>
                </a:lnTo>
                <a:lnTo>
                  <a:pt x="391" y="1154"/>
                </a:lnTo>
                <a:lnTo>
                  <a:pt x="394" y="1166"/>
                </a:lnTo>
                <a:lnTo>
                  <a:pt x="394" y="1178"/>
                </a:lnTo>
                <a:lnTo>
                  <a:pt x="394" y="1429"/>
                </a:lnTo>
                <a:lnTo>
                  <a:pt x="396" y="1429"/>
                </a:lnTo>
                <a:lnTo>
                  <a:pt x="396" y="1976"/>
                </a:lnTo>
                <a:lnTo>
                  <a:pt x="1199" y="1976"/>
                </a:lnTo>
                <a:lnTo>
                  <a:pt x="1199" y="1976"/>
                </a:lnTo>
                <a:lnTo>
                  <a:pt x="1209" y="1976"/>
                </a:lnTo>
                <a:lnTo>
                  <a:pt x="1220" y="1973"/>
                </a:lnTo>
                <a:lnTo>
                  <a:pt x="1229" y="1971"/>
                </a:lnTo>
                <a:lnTo>
                  <a:pt x="1236" y="1967"/>
                </a:lnTo>
                <a:lnTo>
                  <a:pt x="1242" y="1962"/>
                </a:lnTo>
                <a:lnTo>
                  <a:pt x="1246" y="1958"/>
                </a:lnTo>
                <a:lnTo>
                  <a:pt x="1249" y="1952"/>
                </a:lnTo>
                <a:lnTo>
                  <a:pt x="1251" y="1946"/>
                </a:lnTo>
                <a:lnTo>
                  <a:pt x="1251" y="1940"/>
                </a:lnTo>
                <a:lnTo>
                  <a:pt x="1249" y="1933"/>
                </a:lnTo>
                <a:lnTo>
                  <a:pt x="1246" y="1927"/>
                </a:lnTo>
                <a:lnTo>
                  <a:pt x="1242" y="1919"/>
                </a:lnTo>
                <a:lnTo>
                  <a:pt x="1236" y="1913"/>
                </a:lnTo>
                <a:lnTo>
                  <a:pt x="1229" y="1906"/>
                </a:lnTo>
                <a:lnTo>
                  <a:pt x="1220" y="1900"/>
                </a:lnTo>
                <a:lnTo>
                  <a:pt x="1211" y="1894"/>
                </a:lnTo>
                <a:lnTo>
                  <a:pt x="1211" y="1894"/>
                </a:lnTo>
                <a:lnTo>
                  <a:pt x="1197" y="1886"/>
                </a:lnTo>
                <a:lnTo>
                  <a:pt x="1185" y="1877"/>
                </a:lnTo>
                <a:lnTo>
                  <a:pt x="1170" y="1864"/>
                </a:lnTo>
                <a:lnTo>
                  <a:pt x="1163" y="1855"/>
                </a:lnTo>
                <a:lnTo>
                  <a:pt x="1155" y="1846"/>
                </a:lnTo>
                <a:lnTo>
                  <a:pt x="1148" y="1835"/>
                </a:lnTo>
                <a:lnTo>
                  <a:pt x="1142" y="1823"/>
                </a:lnTo>
                <a:lnTo>
                  <a:pt x="1137" y="1810"/>
                </a:lnTo>
                <a:lnTo>
                  <a:pt x="1133" y="1796"/>
                </a:lnTo>
                <a:lnTo>
                  <a:pt x="1130" y="1782"/>
                </a:lnTo>
                <a:lnTo>
                  <a:pt x="1130" y="1765"/>
                </a:lnTo>
                <a:lnTo>
                  <a:pt x="1130" y="1765"/>
                </a:lnTo>
                <a:lnTo>
                  <a:pt x="1131" y="1746"/>
                </a:lnTo>
                <a:lnTo>
                  <a:pt x="1134" y="1728"/>
                </a:lnTo>
                <a:lnTo>
                  <a:pt x="1140" y="1710"/>
                </a:lnTo>
                <a:lnTo>
                  <a:pt x="1148" y="1693"/>
                </a:lnTo>
                <a:lnTo>
                  <a:pt x="1157" y="1677"/>
                </a:lnTo>
                <a:lnTo>
                  <a:pt x="1169" y="1662"/>
                </a:lnTo>
                <a:lnTo>
                  <a:pt x="1182" y="1648"/>
                </a:lnTo>
                <a:lnTo>
                  <a:pt x="1197" y="1635"/>
                </a:lnTo>
                <a:lnTo>
                  <a:pt x="1214" y="1623"/>
                </a:lnTo>
                <a:lnTo>
                  <a:pt x="1230" y="1613"/>
                </a:lnTo>
                <a:lnTo>
                  <a:pt x="1249" y="1604"/>
                </a:lnTo>
                <a:lnTo>
                  <a:pt x="1269" y="1595"/>
                </a:lnTo>
                <a:lnTo>
                  <a:pt x="1291" y="1589"/>
                </a:lnTo>
                <a:lnTo>
                  <a:pt x="1312" y="1584"/>
                </a:lnTo>
                <a:lnTo>
                  <a:pt x="1336" y="1581"/>
                </a:lnTo>
                <a:lnTo>
                  <a:pt x="1359" y="1581"/>
                </a:lnTo>
                <a:lnTo>
                  <a:pt x="1359" y="1581"/>
                </a:lnTo>
                <a:lnTo>
                  <a:pt x="1382" y="1581"/>
                </a:lnTo>
                <a:lnTo>
                  <a:pt x="1405" y="1584"/>
                </a:lnTo>
                <a:lnTo>
                  <a:pt x="1427" y="1589"/>
                </a:lnTo>
                <a:lnTo>
                  <a:pt x="1448" y="1595"/>
                </a:lnTo>
                <a:lnTo>
                  <a:pt x="1468" y="1604"/>
                </a:lnTo>
                <a:lnTo>
                  <a:pt x="1487" y="1613"/>
                </a:lnTo>
                <a:lnTo>
                  <a:pt x="1505" y="1623"/>
                </a:lnTo>
                <a:lnTo>
                  <a:pt x="1521" y="1635"/>
                </a:lnTo>
                <a:lnTo>
                  <a:pt x="1536" y="1648"/>
                </a:lnTo>
                <a:lnTo>
                  <a:pt x="1548" y="1662"/>
                </a:lnTo>
                <a:lnTo>
                  <a:pt x="1560" y="1677"/>
                </a:lnTo>
                <a:lnTo>
                  <a:pt x="1571" y="1693"/>
                </a:lnTo>
                <a:lnTo>
                  <a:pt x="1578" y="1710"/>
                </a:lnTo>
                <a:lnTo>
                  <a:pt x="1584" y="1728"/>
                </a:lnTo>
                <a:lnTo>
                  <a:pt x="1587" y="1746"/>
                </a:lnTo>
                <a:lnTo>
                  <a:pt x="1589" y="1765"/>
                </a:lnTo>
                <a:lnTo>
                  <a:pt x="1589" y="1765"/>
                </a:lnTo>
                <a:lnTo>
                  <a:pt x="1587" y="1782"/>
                </a:lnTo>
                <a:lnTo>
                  <a:pt x="1584" y="1796"/>
                </a:lnTo>
                <a:lnTo>
                  <a:pt x="1581" y="1810"/>
                </a:lnTo>
                <a:lnTo>
                  <a:pt x="1575" y="1823"/>
                </a:lnTo>
                <a:lnTo>
                  <a:pt x="1569" y="1835"/>
                </a:lnTo>
                <a:lnTo>
                  <a:pt x="1563" y="1846"/>
                </a:lnTo>
                <a:lnTo>
                  <a:pt x="1556" y="1855"/>
                </a:lnTo>
                <a:lnTo>
                  <a:pt x="1548" y="1864"/>
                </a:lnTo>
                <a:lnTo>
                  <a:pt x="1533" y="1877"/>
                </a:lnTo>
                <a:lnTo>
                  <a:pt x="1520" y="1886"/>
                </a:lnTo>
                <a:lnTo>
                  <a:pt x="1508" y="1894"/>
                </a:lnTo>
                <a:lnTo>
                  <a:pt x="1508" y="1894"/>
                </a:lnTo>
                <a:lnTo>
                  <a:pt x="1498" y="1900"/>
                </a:lnTo>
                <a:lnTo>
                  <a:pt x="1489" y="1906"/>
                </a:lnTo>
                <a:lnTo>
                  <a:pt x="1481" y="1913"/>
                </a:lnTo>
                <a:lnTo>
                  <a:pt x="1475" y="1919"/>
                </a:lnTo>
                <a:lnTo>
                  <a:pt x="1471" y="1927"/>
                </a:lnTo>
                <a:lnTo>
                  <a:pt x="1468" y="1933"/>
                </a:lnTo>
                <a:lnTo>
                  <a:pt x="1468" y="1940"/>
                </a:lnTo>
                <a:lnTo>
                  <a:pt x="1468" y="1946"/>
                </a:lnTo>
                <a:lnTo>
                  <a:pt x="1469" y="1952"/>
                </a:lnTo>
                <a:lnTo>
                  <a:pt x="1472" y="1958"/>
                </a:lnTo>
                <a:lnTo>
                  <a:pt x="1477" y="1962"/>
                </a:lnTo>
                <a:lnTo>
                  <a:pt x="1483" y="1967"/>
                </a:lnTo>
                <a:lnTo>
                  <a:pt x="1489" y="1971"/>
                </a:lnTo>
                <a:lnTo>
                  <a:pt x="1498" y="1973"/>
                </a:lnTo>
                <a:lnTo>
                  <a:pt x="1508" y="1976"/>
                </a:lnTo>
                <a:lnTo>
                  <a:pt x="1520" y="1976"/>
                </a:lnTo>
                <a:lnTo>
                  <a:pt x="2375" y="1976"/>
                </a:lnTo>
                <a:lnTo>
                  <a:pt x="2375" y="1521"/>
                </a:lnTo>
                <a:lnTo>
                  <a:pt x="2376" y="1521"/>
                </a:lnTo>
                <a:lnTo>
                  <a:pt x="2376" y="1119"/>
                </a:lnTo>
                <a:lnTo>
                  <a:pt x="2376" y="1119"/>
                </a:lnTo>
                <a:lnTo>
                  <a:pt x="2378" y="1107"/>
                </a:lnTo>
                <a:lnTo>
                  <a:pt x="2379" y="1097"/>
                </a:lnTo>
                <a:lnTo>
                  <a:pt x="2382" y="1086"/>
                </a:lnTo>
                <a:lnTo>
                  <a:pt x="2387" y="1079"/>
                </a:lnTo>
                <a:lnTo>
                  <a:pt x="2387" y="1079"/>
                </a:lnTo>
                <a:lnTo>
                  <a:pt x="2394" y="1073"/>
                </a:lnTo>
                <a:lnTo>
                  <a:pt x="2403" y="1068"/>
                </a:lnTo>
                <a:lnTo>
                  <a:pt x="2412" y="1067"/>
                </a:lnTo>
                <a:lnTo>
                  <a:pt x="2421" y="1068"/>
                </a:lnTo>
                <a:lnTo>
                  <a:pt x="2432" y="1074"/>
                </a:lnTo>
                <a:lnTo>
                  <a:pt x="2441" y="1082"/>
                </a:lnTo>
                <a:lnTo>
                  <a:pt x="2450" y="1094"/>
                </a:lnTo>
                <a:lnTo>
                  <a:pt x="2459" y="1107"/>
                </a:lnTo>
                <a:lnTo>
                  <a:pt x="2459" y="1107"/>
                </a:lnTo>
                <a:lnTo>
                  <a:pt x="2466" y="1121"/>
                </a:lnTo>
                <a:lnTo>
                  <a:pt x="2475" y="1133"/>
                </a:lnTo>
                <a:lnTo>
                  <a:pt x="2489" y="1148"/>
                </a:lnTo>
                <a:lnTo>
                  <a:pt x="2498" y="1155"/>
                </a:lnTo>
                <a:lnTo>
                  <a:pt x="2507" y="1163"/>
                </a:lnTo>
                <a:lnTo>
                  <a:pt x="2518" y="1170"/>
                </a:lnTo>
                <a:lnTo>
                  <a:pt x="2529" y="1176"/>
                </a:lnTo>
                <a:lnTo>
                  <a:pt x="2542" y="1181"/>
                </a:lnTo>
                <a:lnTo>
                  <a:pt x="2556" y="1185"/>
                </a:lnTo>
                <a:lnTo>
                  <a:pt x="2571" y="1188"/>
                </a:lnTo>
                <a:lnTo>
                  <a:pt x="2587" y="1188"/>
                </a:lnTo>
                <a:lnTo>
                  <a:pt x="2587" y="1188"/>
                </a:lnTo>
                <a:lnTo>
                  <a:pt x="2607" y="1187"/>
                </a:lnTo>
                <a:lnTo>
                  <a:pt x="2625" y="1184"/>
                </a:lnTo>
                <a:lnTo>
                  <a:pt x="2643" y="1178"/>
                </a:lnTo>
                <a:lnTo>
                  <a:pt x="2659" y="1170"/>
                </a:lnTo>
                <a:lnTo>
                  <a:pt x="2675" y="1161"/>
                </a:lnTo>
                <a:lnTo>
                  <a:pt x="2690" y="1149"/>
                </a:lnTo>
                <a:lnTo>
                  <a:pt x="2705" y="1136"/>
                </a:lnTo>
                <a:lnTo>
                  <a:pt x="2719" y="1121"/>
                </a:lnTo>
                <a:lnTo>
                  <a:pt x="2729" y="1104"/>
                </a:lnTo>
                <a:lnTo>
                  <a:pt x="2741" y="1088"/>
                </a:lnTo>
                <a:lnTo>
                  <a:pt x="2750" y="1068"/>
                </a:lnTo>
                <a:lnTo>
                  <a:pt x="2758" y="1048"/>
                </a:lnTo>
                <a:lnTo>
                  <a:pt x="2764" y="1027"/>
                </a:lnTo>
                <a:lnTo>
                  <a:pt x="2768" y="1006"/>
                </a:lnTo>
                <a:lnTo>
                  <a:pt x="2771" y="982"/>
                </a:lnTo>
                <a:lnTo>
                  <a:pt x="2773" y="959"/>
                </a:lnTo>
                <a:lnTo>
                  <a:pt x="2773" y="959"/>
                </a:lnTo>
                <a:lnTo>
                  <a:pt x="2771" y="935"/>
                </a:lnTo>
                <a:lnTo>
                  <a:pt x="2768" y="913"/>
                </a:lnTo>
                <a:lnTo>
                  <a:pt x="2764" y="891"/>
                </a:lnTo>
                <a:lnTo>
                  <a:pt x="2758" y="870"/>
                </a:lnTo>
                <a:lnTo>
                  <a:pt x="2750" y="850"/>
                </a:lnTo>
                <a:lnTo>
                  <a:pt x="2741" y="831"/>
                </a:lnTo>
                <a:lnTo>
                  <a:pt x="2729" y="813"/>
                </a:lnTo>
                <a:lnTo>
                  <a:pt x="2719" y="796"/>
                </a:lnTo>
                <a:lnTo>
                  <a:pt x="2705" y="781"/>
                </a:lnTo>
                <a:lnTo>
                  <a:pt x="2690" y="768"/>
                </a:lnTo>
                <a:lnTo>
                  <a:pt x="2675" y="758"/>
                </a:lnTo>
                <a:lnTo>
                  <a:pt x="2659" y="747"/>
                </a:lnTo>
                <a:lnTo>
                  <a:pt x="2643" y="740"/>
                </a:lnTo>
                <a:lnTo>
                  <a:pt x="2625" y="734"/>
                </a:lnTo>
                <a:lnTo>
                  <a:pt x="2607" y="731"/>
                </a:lnTo>
                <a:lnTo>
                  <a:pt x="2587" y="729"/>
                </a:lnTo>
                <a:lnTo>
                  <a:pt x="2587" y="729"/>
                </a:lnTo>
                <a:close/>
              </a:path>
            </a:pathLst>
          </a:custGeom>
          <a:solidFill>
            <a:srgbClr val="0070C0"/>
          </a:solidFill>
          <a:ln w="38100">
            <a:solidFill>
              <a:schemeClr val="bg1">
                <a:lumMod val="50000"/>
              </a:schemeClr>
            </a:solidFill>
            <a:prstDash val="solid"/>
            <a:round/>
            <a:headEnd/>
            <a:tailEnd/>
          </a:ln>
        </p:spPr>
        <p:txBody>
          <a:bodyPr anchor="ctr"/>
          <a:lstStyle/>
          <a:p>
            <a:pPr algn="ctr" eaLnBrk="1" hangingPunct="1">
              <a:defRPr/>
            </a:pPr>
            <a:r>
              <a:rPr lang="en-US" sz="3600">
                <a:solidFill>
                  <a:schemeClr val="bg1"/>
                </a:solidFill>
                <a:cs typeface="Arial" charset="0"/>
              </a:rPr>
              <a:t>Offer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BB7309A-C2BC-4073-AAE5-AB06009811D2}"/>
              </a:ext>
            </a:extLst>
          </p:cNvPr>
          <p:cNvSpPr txBox="1"/>
          <p:nvPr/>
        </p:nvSpPr>
        <p:spPr>
          <a:xfrm>
            <a:off x="7456714" y="5023919"/>
            <a:ext cx="4826064" cy="17543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i="1">
                <a:solidFill>
                  <a:schemeClr val="accent5">
                    <a:lumMod val="75000"/>
                  </a:schemeClr>
                </a:solidFill>
              </a:rPr>
              <a:t>Recent successes include:</a:t>
            </a:r>
            <a:endParaRPr lang="en-GB" i="1">
              <a:solidFill>
                <a:schemeClr val="accent5">
                  <a:lumMod val="75000"/>
                </a:schemeClr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i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Veterinary Medicine at Cambridge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i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Law at Oxford and Cambridge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i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Theology at Oxford</a:t>
            </a:r>
            <a:endParaRPr lang="en-GB" i="1">
              <a:solidFill>
                <a:schemeClr val="accent5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i="1">
                <a:solidFill>
                  <a:schemeClr val="accent5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Philosophy, Politics and Economics at Oxford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i="1">
                <a:solidFill>
                  <a:schemeClr val="accent5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Earth Sciences at Oxford</a:t>
            </a:r>
            <a:endParaRPr lang="en-GB" i="1">
              <a:solidFill>
                <a:schemeClr val="accent5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7644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7192570-71A4-4B48-81CF-5439BAA5B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025" y="134746"/>
            <a:ext cx="6389299" cy="563765"/>
          </a:xfrm>
        </p:spPr>
        <p:txBody>
          <a:bodyPr>
            <a:normAutofit fontScale="90000"/>
          </a:bodyPr>
          <a:lstStyle/>
          <a:p>
            <a:r>
              <a:rPr lang="en-GB"/>
              <a:t>Preparing for the next step </a:t>
            </a:r>
          </a:p>
        </p:txBody>
      </p:sp>
      <p:sp>
        <p:nvSpPr>
          <p:cNvPr id="5" name="Content Placeholder 3">
            <a:extLst>
              <a:ext uri="{FF2B5EF4-FFF2-40B4-BE49-F238E27FC236}">
                <a16:creationId xmlns:a16="http://schemas.microsoft.com/office/drawing/2014/main" id="{901EB75C-19F1-4A14-B47E-25F3BC6B425C}"/>
              </a:ext>
            </a:extLst>
          </p:cNvPr>
          <p:cNvSpPr txBox="1">
            <a:spLocks/>
          </p:cNvSpPr>
          <p:nvPr/>
        </p:nvSpPr>
        <p:spPr>
          <a:xfrm>
            <a:off x="478972" y="876944"/>
            <a:ext cx="5509949" cy="49081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Our support includes:</a:t>
            </a:r>
          </a:p>
          <a:p>
            <a:r>
              <a:rPr lang="en-GB" sz="2000" dirty="0">
                <a:solidFill>
                  <a:schemeClr val="accent5">
                    <a:lumMod val="75000"/>
                  </a:schemeClr>
                </a:solidFill>
              </a:rPr>
              <a:t>Experienced tutorial team delivering programme of information</a:t>
            </a:r>
          </a:p>
          <a:p>
            <a:r>
              <a:rPr lang="en-GB" sz="2000" dirty="0">
                <a:solidFill>
                  <a:schemeClr val="accent5">
                    <a:lumMod val="75000"/>
                  </a:schemeClr>
                </a:solidFill>
              </a:rPr>
              <a:t>One-to-one guidance</a:t>
            </a:r>
          </a:p>
          <a:p>
            <a:r>
              <a:rPr lang="en-GB" sz="2000" dirty="0">
                <a:solidFill>
                  <a:schemeClr val="accent5">
                    <a:lumMod val="75000"/>
                  </a:schemeClr>
                </a:solidFill>
              </a:rPr>
              <a:t>Careers Adviser appointments</a:t>
            </a:r>
          </a:p>
          <a:p>
            <a:r>
              <a:rPr lang="en-GB" sz="2000" dirty="0">
                <a:solidFill>
                  <a:schemeClr val="accent5">
                    <a:lumMod val="75000"/>
                  </a:schemeClr>
                </a:solidFill>
              </a:rPr>
              <a:t>Unifrog resource platform</a:t>
            </a:r>
          </a:p>
          <a:p>
            <a:r>
              <a:rPr lang="en-GB" sz="2000" dirty="0">
                <a:solidFill>
                  <a:schemeClr val="accent5">
                    <a:lumMod val="75000"/>
                  </a:schemeClr>
                </a:solidFill>
              </a:rPr>
              <a:t>UCAS convention</a:t>
            </a:r>
          </a:p>
          <a:p>
            <a:r>
              <a:rPr lang="en-GB" sz="2000" dirty="0">
                <a:solidFill>
                  <a:schemeClr val="accent5">
                    <a:lumMod val="75000"/>
                  </a:schemeClr>
                </a:solidFill>
              </a:rPr>
              <a:t>Apprenticeship fair</a:t>
            </a:r>
          </a:p>
          <a:p>
            <a:r>
              <a:rPr lang="en-GB" sz="2000" dirty="0">
                <a:solidFill>
                  <a:schemeClr val="accent5">
                    <a:lumMod val="75000"/>
                  </a:schemeClr>
                </a:solidFill>
              </a:rPr>
              <a:t>Workshops at University of Plymouth </a:t>
            </a:r>
          </a:p>
          <a:p>
            <a:r>
              <a:rPr lang="en-GB" sz="2000" dirty="0">
                <a:solidFill>
                  <a:schemeClr val="accent5">
                    <a:lumMod val="75000"/>
                  </a:schemeClr>
                </a:solidFill>
              </a:rPr>
              <a:t>Visits form alumni and professionals </a:t>
            </a:r>
          </a:p>
          <a:p>
            <a:r>
              <a:rPr lang="en-GB" sz="2000" dirty="0">
                <a:solidFill>
                  <a:schemeClr val="accent5">
                    <a:lumMod val="75000"/>
                  </a:schemeClr>
                </a:solidFill>
              </a:rPr>
              <a:t>Visit to Russell Group university </a:t>
            </a:r>
          </a:p>
          <a:p>
            <a:r>
              <a:rPr lang="en-GB" sz="2000" dirty="0">
                <a:solidFill>
                  <a:schemeClr val="accent5">
                    <a:lumMod val="75000"/>
                  </a:schemeClr>
                </a:solidFill>
              </a:rPr>
              <a:t>Finance talk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GB" sz="20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ADBB2A70-D3EA-4C1F-B2A2-E12420A555D4}"/>
              </a:ext>
            </a:extLst>
          </p:cNvPr>
          <p:cNvSpPr txBox="1">
            <a:spLocks/>
          </p:cNvSpPr>
          <p:nvPr/>
        </p:nvSpPr>
        <p:spPr>
          <a:xfrm>
            <a:off x="5917151" y="876944"/>
            <a:ext cx="5795877" cy="49081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4547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3200" dirty="0">
                <a:solidFill>
                  <a:schemeClr val="accent5">
                    <a:lumMod val="75000"/>
                  </a:schemeClr>
                </a:solidFill>
                <a:latin typeface="+mj-lt"/>
                <a:cs typeface="Calibri" panose="020F0502020204030204" pitchFamily="34" charset="0"/>
              </a:rPr>
              <a:t>How can you help?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  <a:latin typeface="+mj-lt"/>
                <a:cs typeface="Calibri" panose="020F0502020204030204" pitchFamily="34" charset="0"/>
              </a:rPr>
              <a:t>Conversations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+mj-lt"/>
                <a:cs typeface="Calibri" panose="020F0502020204030204" pitchFamily="34" charset="0"/>
              </a:rPr>
              <a:t> about subjects and careers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+mj-lt"/>
                <a:cs typeface="Calibri" panose="020F0502020204030204" pitchFamily="34" charset="0"/>
              </a:rPr>
              <a:t>View information guides on the school website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accent5">
                    <a:lumMod val="75000"/>
                  </a:schemeClr>
                </a:solidFill>
                <a:latin typeface="+mj-lt"/>
                <a:cs typeface="Calibri" panose="020F0502020204030204" pitchFamily="34" charset="0"/>
              </a:rPr>
              <a:t>Frank discussions 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+mj-lt"/>
                <a:cs typeface="Calibri" panose="020F0502020204030204" pitchFamily="34" charset="0"/>
              </a:rPr>
              <a:t>about finance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+mj-lt"/>
                <a:cs typeface="Calibri" panose="020F0502020204030204" pitchFamily="34" charset="0"/>
              </a:rPr>
              <a:t>Visit universities together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+mj-lt"/>
                <a:cs typeface="Calibri" panose="020F0502020204030204" pitchFamily="34" charset="0"/>
              </a:rPr>
              <a:t>Explore the apprenticeship route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+mj-lt"/>
                <a:cs typeface="Calibri" panose="020F0502020204030204" pitchFamily="34" charset="0"/>
              </a:rPr>
              <a:t>Help with personal statement </a:t>
            </a:r>
          </a:p>
          <a:p>
            <a:pPr marL="285750" indent="-285750"/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+mj-lt"/>
                <a:cs typeface="Calibri" panose="020F0502020204030204" pitchFamily="34" charset="0"/>
              </a:rPr>
              <a:t>Encourage exploration of subject through </a:t>
            </a:r>
            <a:r>
              <a:rPr lang="en-GB" sz="2000" dirty="0" err="1">
                <a:solidFill>
                  <a:schemeClr val="accent5">
                    <a:lumMod val="75000"/>
                  </a:schemeClr>
                </a:solidFill>
                <a:latin typeface="+mj-lt"/>
                <a:cs typeface="Calibri" panose="020F0502020204030204" pitchFamily="34" charset="0"/>
              </a:rPr>
              <a:t>supercurricular</a:t>
            </a: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+mj-lt"/>
                <a:cs typeface="Calibri" panose="020F0502020204030204" pitchFamily="34" charset="0"/>
              </a:rPr>
              <a:t> activities: </a:t>
            </a:r>
            <a:br>
              <a:rPr lang="en-GB" sz="2000" dirty="0">
                <a:solidFill>
                  <a:schemeClr val="accent5">
                    <a:lumMod val="75000"/>
                  </a:schemeClr>
                </a:solidFill>
                <a:latin typeface="+mj-lt"/>
                <a:cs typeface="Calibri" panose="020F0502020204030204" pitchFamily="34" charset="0"/>
              </a:rPr>
            </a:br>
            <a:r>
              <a:rPr lang="en-GB" sz="2000" dirty="0">
                <a:solidFill>
                  <a:schemeClr val="accent5">
                    <a:lumMod val="75000"/>
                  </a:schemeClr>
                </a:solidFill>
                <a:latin typeface="+mj-lt"/>
                <a:cs typeface="Calibri" panose="020F0502020204030204" pitchFamily="34" charset="0"/>
              </a:rPr>
              <a:t>e.g. </a:t>
            </a:r>
            <a:r>
              <a:rPr lang="en-GB" sz="2000" i="1" dirty="0">
                <a:solidFill>
                  <a:schemeClr val="accent5">
                    <a:lumMod val="75000"/>
                  </a:schemeClr>
                </a:solidFill>
                <a:latin typeface="+mj-lt"/>
                <a:cs typeface="Calibri" panose="020F0502020204030204" pitchFamily="34" charset="0"/>
              </a:rPr>
              <a:t>reading, work experience, competitions, documentaries, visits, free online courses… </a:t>
            </a:r>
          </a:p>
          <a:p>
            <a:pPr marL="0" indent="0">
              <a:buNone/>
            </a:pPr>
            <a:r>
              <a:rPr lang="en-GB" sz="2000" dirty="0">
                <a:solidFill>
                  <a:srgbClr val="002060"/>
                </a:solidFill>
              </a:rPr>
              <a:t>     </a:t>
            </a:r>
          </a:p>
          <a:p>
            <a:pPr marL="342900" lvl="0" indent="-342900">
              <a:buFont typeface="Symbol" panose="05050102010706020507" pitchFamily="18" charset="2"/>
              <a:buChar char=""/>
            </a:pPr>
            <a:endParaRPr lang="en-GB" sz="2000" dirty="0"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85109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3D37D1A-C0F7-4B01-A101-DAE983D9A590}"/>
              </a:ext>
            </a:extLst>
          </p:cNvPr>
          <p:cNvSpPr txBox="1"/>
          <p:nvPr/>
        </p:nvSpPr>
        <p:spPr>
          <a:xfrm>
            <a:off x="318453" y="1046636"/>
            <a:ext cx="10957560" cy="446705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1">
                    <a:lumMod val="75000"/>
                  </a:schemeClr>
                </a:solidFill>
                <a:latin typeface="Praxis LT Pro Light"/>
              </a:rPr>
              <a:t> Helping you to progress to a successful Sixth Form</a:t>
            </a:r>
            <a:endParaRPr lang="en-US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1">
                    <a:lumMod val="75000"/>
                  </a:schemeClr>
                </a:solidFill>
                <a:latin typeface="Praxis LT Pro Light"/>
              </a:rPr>
              <a:t> Independent study skill sessions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1">
                    <a:lumMod val="75000"/>
                  </a:schemeClr>
                </a:solidFill>
                <a:latin typeface="Praxis LT Pro Light"/>
              </a:rPr>
              <a:t> Information about topics outside of the academic stream</a:t>
            </a:r>
            <a:endParaRPr lang="en-GB" sz="2400">
              <a:solidFill>
                <a:schemeClr val="accent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1">
                    <a:lumMod val="75000"/>
                  </a:schemeClr>
                </a:solidFill>
                <a:latin typeface="Praxis LT Pro Light"/>
              </a:rPr>
              <a:t> Support for deciding on post A level options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1">
                    <a:lumMod val="75000"/>
                  </a:schemeClr>
                </a:solidFill>
                <a:latin typeface="Praxis LT Pro Light"/>
              </a:rPr>
              <a:t> Leadership opportunities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2400">
              <a:solidFill>
                <a:schemeClr val="accent1">
                  <a:lumMod val="75000"/>
                </a:schemeClr>
              </a:solidFill>
              <a:latin typeface="Praxis LT Pro Light"/>
            </a:endParaRP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1">
                    <a:lumMod val="75000"/>
                  </a:schemeClr>
                </a:solidFill>
                <a:latin typeface="Praxis LT Pro Light"/>
              </a:rPr>
              <a:t>Compulsory – Year 12 and 13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2400">
                <a:solidFill>
                  <a:schemeClr val="accent1">
                    <a:lumMod val="75000"/>
                  </a:schemeClr>
                </a:solidFill>
                <a:latin typeface="Praxis LT Pro Light"/>
              </a:rPr>
              <a:t>Forms part of your student agreement with school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63ADA6-80FD-440E-9D6A-544DE7EEF000}"/>
              </a:ext>
            </a:extLst>
          </p:cNvPr>
          <p:cNvSpPr txBox="1"/>
          <p:nvPr/>
        </p:nvSpPr>
        <p:spPr>
          <a:xfrm>
            <a:off x="5681980" y="6127380"/>
            <a:ext cx="412242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>
                <a:latin typeface="Arial Rounded MT Bold" panose="020F07040305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charlie.doddrell@phsg.tsat.uk</a:t>
            </a:r>
            <a:endParaRPr lang="en-GB" sz="200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D26A9C66-EE70-4F3D-A10D-C00789925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3741" y="100470"/>
            <a:ext cx="10515600" cy="563765"/>
          </a:xfrm>
        </p:spPr>
        <p:txBody>
          <a:bodyPr>
            <a:normAutofit fontScale="90000"/>
          </a:bodyPr>
          <a:lstStyle/>
          <a:p>
            <a:r>
              <a:rPr lang="en-GB"/>
              <a:t>Tutorial sessions - </a:t>
            </a:r>
            <a:r>
              <a:rPr lang="en-GB" b="1"/>
              <a:t>Dr </a:t>
            </a:r>
            <a:r>
              <a:rPr lang="en-GB" b="1" err="1"/>
              <a:t>Doddrell</a:t>
            </a:r>
            <a:r>
              <a:rPr lang="en-GB" b="1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073800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 descr="A blue and yellow heart with a stethoscope&#10;&#10;Description automatically generated">
            <a:extLst>
              <a:ext uri="{FF2B5EF4-FFF2-40B4-BE49-F238E27FC236}">
                <a16:creationId xmlns:a16="http://schemas.microsoft.com/office/drawing/2014/main" id="{746B4D9E-588E-33FE-7198-99C46CE94D9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133" t="11797" r="-253" b="43565"/>
          <a:stretch/>
        </p:blipFill>
        <p:spPr>
          <a:xfrm>
            <a:off x="145473" y="922425"/>
            <a:ext cx="3680691" cy="2172886"/>
          </a:xfrm>
          <a:prstGeom prst="rect">
            <a:avLst/>
          </a:prstGeom>
          <a:noFill/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CBD520AC-BBF0-C656-CAD4-C33BD4F99925}"/>
              </a:ext>
            </a:extLst>
          </p:cNvPr>
          <p:cNvSpPr txBox="1"/>
          <p:nvPr/>
        </p:nvSpPr>
        <p:spPr>
          <a:xfrm>
            <a:off x="4036291" y="918557"/>
            <a:ext cx="7409872" cy="4239491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7030A0"/>
                </a:solidFill>
              </a:rPr>
              <a:t>Application: October 2026</a:t>
            </a:r>
            <a:endParaRPr lang="en-US" sz="2400" b="1">
              <a:solidFill>
                <a:srgbClr val="7030A0"/>
              </a:solidFill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5B9BD5"/>
                </a:solidFill>
              </a:rPr>
              <a:t>Only school in the city with bespoke and timetabled support lessons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5B9BD5"/>
                </a:solidFill>
              </a:rPr>
              <a:t>100% of medical applicants gain offers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5B9BD5"/>
                </a:solidFill>
              </a:rPr>
              <a:t>100% of veterinary applicants gain offers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5B9BD5"/>
                </a:solidFill>
              </a:rPr>
              <a:t>90% dental applicants gain offers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400">
              <a:solidFill>
                <a:srgbClr val="5B9BD5"/>
              </a:solidFill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5B9BD5"/>
                </a:solidFill>
              </a:rPr>
              <a:t>Year 13 finished: 7 Medicine, 1 Vet and 1 Dentist. 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5B9BD5"/>
                </a:solidFill>
              </a:rPr>
              <a:t>1 to study dentistry abroad.</a:t>
            </a:r>
            <a:endParaRPr lang="en-US"/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400">
              <a:solidFill>
                <a:srgbClr val="5B9BD5"/>
              </a:solidFill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US" sz="2400">
                <a:solidFill>
                  <a:srgbClr val="5B9BD5"/>
                </a:solidFill>
              </a:rPr>
              <a:t>Year 12 lesson Monday A p5 or Tuesday B p5</a:t>
            </a: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400">
              <a:solidFill>
                <a:srgbClr val="5B9BD5"/>
              </a:solidFill>
            </a:endParaRPr>
          </a:p>
          <a:p>
            <a: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endParaRPr lang="en-US" sz="2400">
              <a:solidFill>
                <a:srgbClr val="5B9BD5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77C1D8-255A-20C8-6CCF-30C5076370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950" y="134746"/>
            <a:ext cx="10515600" cy="56376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3400"/>
              <a:t>Doctors, Dentists and Vets - </a:t>
            </a:r>
            <a:r>
              <a:rPr lang="en-GB" sz="3400" b="1"/>
              <a:t>Dr Doddrell </a:t>
            </a:r>
            <a:endParaRPr lang="en-GB" sz="3400"/>
          </a:p>
        </p:txBody>
      </p:sp>
      <p:pic>
        <p:nvPicPr>
          <p:cNvPr id="25" name="Picture 24" descr="A blue and yellow heart with a stethoscope&#10;&#10;Description automatically generated">
            <a:extLst>
              <a:ext uri="{FF2B5EF4-FFF2-40B4-BE49-F238E27FC236}">
                <a16:creationId xmlns:a16="http://schemas.microsoft.com/office/drawing/2014/main" id="{BE09362C-22F7-A114-1BF6-6401CD9603E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7072" r="-216" b="-166"/>
          <a:stretch/>
        </p:blipFill>
        <p:spPr>
          <a:xfrm>
            <a:off x="148685" y="3039918"/>
            <a:ext cx="3669959" cy="2179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9528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87C3EF-24B5-4BD0-B601-F8538A737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Why!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D8A077-9CF9-4DF4-B1A0-F09A03E9AD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0534" y="802640"/>
            <a:ext cx="11758425" cy="491744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endParaRPr lang="en-GB" sz="3900" dirty="0"/>
          </a:p>
          <a:p>
            <a:pPr marL="0" indent="0" algn="ctr">
              <a:buNone/>
            </a:pPr>
            <a:r>
              <a:rPr lang="en-GB" sz="3900" dirty="0"/>
              <a:t>Doing all </a:t>
            </a:r>
            <a:r>
              <a:rPr lang="en-GB" sz="3900" b="1" u="sng" dirty="0"/>
              <a:t>we</a:t>
            </a:r>
            <a:r>
              <a:rPr lang="en-GB" sz="3900" dirty="0"/>
              <a:t> can to best ensure that </a:t>
            </a:r>
            <a:r>
              <a:rPr lang="en-GB" sz="3900" b="1" dirty="0"/>
              <a:t>every</a:t>
            </a:r>
            <a:r>
              <a:rPr lang="en-GB" sz="3900" dirty="0"/>
              <a:t> PHS sixth form student achieves what they require for </a:t>
            </a:r>
            <a:r>
              <a:rPr lang="en-GB" sz="3900" u="sng" dirty="0"/>
              <a:t>their </a:t>
            </a:r>
            <a:r>
              <a:rPr lang="en-GB" sz="3900" b="1" dirty="0"/>
              <a:t>best </a:t>
            </a:r>
            <a:r>
              <a:rPr lang="en-GB" sz="3900" dirty="0"/>
              <a:t>post-18 next steps</a:t>
            </a:r>
          </a:p>
          <a:p>
            <a:endParaRPr lang="en-GB" sz="3900" dirty="0"/>
          </a:p>
          <a:p>
            <a:pPr algn="ctr"/>
            <a:r>
              <a:rPr lang="en-GB" sz="3900" dirty="0"/>
              <a:t>A level results day 14</a:t>
            </a:r>
            <a:r>
              <a:rPr lang="en-GB" sz="3900" baseline="30000" dirty="0"/>
              <a:t>th</a:t>
            </a:r>
            <a:r>
              <a:rPr lang="en-GB" sz="3900" dirty="0"/>
              <a:t> August 2027, 704 days away</a:t>
            </a:r>
          </a:p>
          <a:p>
            <a:endParaRPr lang="en-GB" sz="3900" b="1" dirty="0"/>
          </a:p>
          <a:p>
            <a:pPr algn="ctr"/>
            <a:r>
              <a:rPr lang="en-GB" sz="3900" dirty="0"/>
              <a:t>Approximately 612 days until the first A level exam</a:t>
            </a:r>
          </a:p>
          <a:p>
            <a:endParaRPr lang="en-GB" sz="3200" b="1" dirty="0"/>
          </a:p>
          <a:p>
            <a:endParaRPr lang="en-GB" sz="3200" b="1" dirty="0"/>
          </a:p>
        </p:txBody>
      </p:sp>
    </p:spTree>
    <p:extLst>
      <p:ext uri="{BB962C8B-B14F-4D97-AF65-F5344CB8AC3E}">
        <p14:creationId xmlns:p14="http://schemas.microsoft.com/office/powerpoint/2010/main" val="37903596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0DCD312-D719-69DC-E571-FB3CA6C638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7950" y="1078478"/>
            <a:ext cx="5116286" cy="4189614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2214BAA-36DF-A1FE-7642-7625FE5CB9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aim for results day</a:t>
            </a:r>
          </a:p>
        </p:txBody>
      </p:sp>
      <p:pic>
        <p:nvPicPr>
          <p:cNvPr id="1026" name="Picture 2" descr="Wallace &amp; Gromit - Wikipedia">
            <a:extLst>
              <a:ext uri="{FF2B5EF4-FFF2-40B4-BE49-F238E27FC236}">
                <a16:creationId xmlns:a16="http://schemas.microsoft.com/office/drawing/2014/main" id="{73D18293-CAF1-61B0-2F72-47E4B9827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5404" y="1481478"/>
            <a:ext cx="3693755" cy="2762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0E12268-B474-7B31-B3F3-044E16319B3A}"/>
              </a:ext>
            </a:extLst>
          </p:cNvPr>
          <p:cNvSpPr txBox="1"/>
          <p:nvPr/>
        </p:nvSpPr>
        <p:spPr>
          <a:xfrm>
            <a:off x="6583211" y="1619013"/>
            <a:ext cx="487033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tx2"/>
                </a:solidFill>
              </a:rPr>
              <a:t>Our 2025 A level results were the best our school have ever achieved for progress and raw outcomes – This is great because it allowed all of students to progress onto </a:t>
            </a:r>
            <a:r>
              <a:rPr lang="en-GB" sz="2800" b="1" i="1" dirty="0">
                <a:solidFill>
                  <a:schemeClr val="tx2"/>
                </a:solidFill>
              </a:rPr>
              <a:t>their best post 18 next step </a:t>
            </a:r>
          </a:p>
        </p:txBody>
      </p:sp>
    </p:spTree>
    <p:extLst>
      <p:ext uri="{BB962C8B-B14F-4D97-AF65-F5344CB8AC3E}">
        <p14:creationId xmlns:p14="http://schemas.microsoft.com/office/powerpoint/2010/main" val="18956566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420" y="2113321"/>
            <a:ext cx="3271737" cy="1818376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en-GB" sz="4050" dirty="0">
                <a:solidFill>
                  <a:schemeClr val="accent1"/>
                </a:solidFill>
              </a:rPr>
              <a:t>The Sixth Form team</a:t>
            </a:r>
            <a:br>
              <a:rPr lang="en-GB" dirty="0">
                <a:solidFill>
                  <a:schemeClr val="accent1"/>
                </a:solidFill>
              </a:rPr>
            </a:b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2779E9F-17FE-403D-A2A4-8309BB2CE4F4}"/>
              </a:ext>
            </a:extLst>
          </p:cNvPr>
          <p:cNvSpPr txBox="1"/>
          <p:nvPr/>
        </p:nvSpPr>
        <p:spPr>
          <a:xfrm>
            <a:off x="6263405" y="2772314"/>
            <a:ext cx="2057400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defTabSz="914400"/>
            <a:r>
              <a:rPr lang="en-GB" sz="1350" b="1">
                <a:solidFill>
                  <a:srgbClr val="404040"/>
                </a:solidFill>
                <a:latin typeface="Praxis LT Pro Light"/>
              </a:rPr>
              <a:t>Mr Jenkins </a:t>
            </a:r>
            <a:r>
              <a:rPr lang="en-GB" sz="1350">
                <a:solidFill>
                  <a:srgbClr val="404040"/>
                </a:solidFill>
                <a:latin typeface="Praxis LT Pro Light"/>
              </a:rPr>
              <a:t>Head of Sixth Form </a:t>
            </a:r>
            <a:endParaRPr lang="en-GB" sz="1350">
              <a:solidFill>
                <a:srgbClr val="FFFFFF"/>
              </a:solidFill>
              <a:latin typeface="Praxis LT Pro Ligh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7A947F7-9F15-43CB-8B44-A4DACF217CB9}"/>
              </a:ext>
            </a:extLst>
          </p:cNvPr>
          <p:cNvSpPr txBox="1"/>
          <p:nvPr/>
        </p:nvSpPr>
        <p:spPr>
          <a:xfrm>
            <a:off x="8205139" y="2772315"/>
            <a:ext cx="2057400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defTabSz="914400"/>
            <a:r>
              <a:rPr lang="en-GB" sz="1350" b="1">
                <a:solidFill>
                  <a:srgbClr val="E7E6E6">
                    <a:lumMod val="10000"/>
                  </a:srgbClr>
                </a:solidFill>
                <a:latin typeface="Praxis LT Pro Light"/>
              </a:rPr>
              <a:t>Mrs Mills </a:t>
            </a:r>
            <a:r>
              <a:rPr lang="en-GB" sz="1350">
                <a:solidFill>
                  <a:srgbClr val="E7E6E6">
                    <a:lumMod val="10000"/>
                  </a:srgbClr>
                </a:solidFill>
                <a:latin typeface="Praxis LT Pro Light"/>
              </a:rPr>
              <a:t>Assistant to the Head of Sixth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48C6827-5333-4A13-AE6E-7C678B5A1C03}"/>
              </a:ext>
            </a:extLst>
          </p:cNvPr>
          <p:cNvSpPr txBox="1"/>
          <p:nvPr/>
        </p:nvSpPr>
        <p:spPr>
          <a:xfrm>
            <a:off x="7770528" y="5104549"/>
            <a:ext cx="2057400" cy="48474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defTabSz="914400"/>
            <a:r>
              <a:rPr lang="en-GB" sz="1350" b="1">
                <a:solidFill>
                  <a:srgbClr val="404040"/>
                </a:solidFill>
                <a:latin typeface="Praxis LT Pro Light"/>
              </a:rPr>
              <a:t>Ms Findlay </a:t>
            </a:r>
            <a:r>
              <a:rPr lang="en-GB" sz="1350">
                <a:solidFill>
                  <a:srgbClr val="404040"/>
                </a:solidFill>
                <a:latin typeface="Praxis LT Pro Light"/>
              </a:rPr>
              <a:t>Assistant Head of Sixth - UCAS</a:t>
            </a:r>
            <a:endParaRPr lang="en-GB" sz="1350">
              <a:solidFill>
                <a:srgbClr val="FFFFFF"/>
              </a:solidFill>
              <a:latin typeface="Praxis LT Pro Light"/>
            </a:endParaRPr>
          </a:p>
        </p:txBody>
      </p:sp>
      <p:pic>
        <p:nvPicPr>
          <p:cNvPr id="1026" name="Picture 2" descr="https://www.phsg.org/_site/data/files/images/about%20us/staff/slt/1420A8610806D58867B5606046219AEA.JPG">
            <a:extLst>
              <a:ext uri="{FF2B5EF4-FFF2-40B4-BE49-F238E27FC236}">
                <a16:creationId xmlns:a16="http://schemas.microsoft.com/office/drawing/2014/main" id="{2F161E29-3FE0-48B5-A1B0-3FB0B2A6D8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2081" y="1458848"/>
            <a:ext cx="1003639" cy="1254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054D4F-B0C3-486D-91C5-BC52D8B18DE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6833" t="5723" r="3156" b="21037"/>
          <a:stretch/>
        </p:blipFill>
        <p:spPr>
          <a:xfrm>
            <a:off x="8239259" y="3504952"/>
            <a:ext cx="1119938" cy="136706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2F51B4E4-B920-4632-91E1-31549AF622F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306" t="13855" r="38175" b="23922"/>
          <a:stretch/>
        </p:blipFill>
        <p:spPr>
          <a:xfrm rot="5400000">
            <a:off x="8474646" y="1509953"/>
            <a:ext cx="1336857" cy="118787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AE644EA-C313-4324-958B-BD1E779B9EBB}"/>
              </a:ext>
            </a:extLst>
          </p:cNvPr>
          <p:cNvSpPr txBox="1"/>
          <p:nvPr/>
        </p:nvSpPr>
        <p:spPr>
          <a:xfrm>
            <a:off x="3626157" y="3415222"/>
            <a:ext cx="2302497" cy="300082"/>
          </a:xfrm>
          <a:prstGeom prst="rect">
            <a:avLst/>
          </a:prstGeom>
          <a:noFill/>
          <a:ln w="76200">
            <a:noFill/>
          </a:ln>
        </p:spPr>
        <p:txBody>
          <a:bodyPr wrap="square" rtlCol="0">
            <a:spAutoFit/>
          </a:bodyPr>
          <a:lstStyle/>
          <a:p>
            <a:pPr defTabSz="914400"/>
            <a:endParaRPr lang="en-GB" sz="1350">
              <a:solidFill>
                <a:srgbClr val="FFFFFF"/>
              </a:solidFill>
              <a:latin typeface="Praxis LT Pro Light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3984CEB-B9CB-4287-ADEC-A37917483595}"/>
              </a:ext>
            </a:extLst>
          </p:cNvPr>
          <p:cNvSpPr txBox="1"/>
          <p:nvPr/>
        </p:nvSpPr>
        <p:spPr>
          <a:xfrm>
            <a:off x="4211571" y="2675724"/>
            <a:ext cx="2171216" cy="6924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defTabSz="914400"/>
            <a:r>
              <a:rPr lang="en-GB" sz="1350" b="1">
                <a:solidFill>
                  <a:srgbClr val="404040"/>
                </a:solidFill>
                <a:latin typeface="Praxis LT Pro Light"/>
              </a:rPr>
              <a:t>Mrs Catchpole </a:t>
            </a:r>
            <a:r>
              <a:rPr lang="en-GB" sz="1350">
                <a:solidFill>
                  <a:srgbClr val="404040"/>
                </a:solidFill>
                <a:latin typeface="Praxis LT Pro Light"/>
              </a:rPr>
              <a:t>Attendance and Sixth Form study centre co-ordinator</a:t>
            </a:r>
            <a:endParaRPr lang="en-GB" sz="1350">
              <a:solidFill>
                <a:srgbClr val="FFFFFF"/>
              </a:solidFill>
              <a:latin typeface="Praxis LT Pro Light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D394991E-EC25-48FC-87A6-D52D0E2494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414" y="1551675"/>
            <a:ext cx="951968" cy="10622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939C9FD-E82E-4DA4-9D98-136348618C10}"/>
              </a:ext>
            </a:extLst>
          </p:cNvPr>
          <p:cNvSpPr txBox="1"/>
          <p:nvPr/>
        </p:nvSpPr>
        <p:spPr>
          <a:xfrm>
            <a:off x="6262449" y="937961"/>
            <a:ext cx="457337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914400"/>
            <a:r>
              <a:rPr lang="en-GB" sz="2400">
                <a:solidFill>
                  <a:srgbClr val="FFFFFF"/>
                </a:solidFill>
                <a:latin typeface="Praxis LT Pro Light"/>
              </a:rPr>
              <a:t>Mr Jenkins – Head of Sixth Form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1D290F5-6660-47D8-8F13-3C4F47CF6F16}"/>
              </a:ext>
            </a:extLst>
          </p:cNvPr>
          <p:cNvSpPr txBox="1"/>
          <p:nvPr/>
        </p:nvSpPr>
        <p:spPr>
          <a:xfrm>
            <a:off x="4487468" y="5054351"/>
            <a:ext cx="2302497" cy="6924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 defTabSz="914400"/>
            <a:r>
              <a:rPr lang="en-GB" sz="1350" b="1">
                <a:solidFill>
                  <a:srgbClr val="404040"/>
                </a:solidFill>
                <a:latin typeface="Praxis LT Pro Light"/>
              </a:rPr>
              <a:t>Dr Doddrell </a:t>
            </a:r>
            <a:r>
              <a:rPr lang="en-GB" sz="1350">
                <a:solidFill>
                  <a:srgbClr val="404040"/>
                </a:solidFill>
                <a:latin typeface="Praxis LT Pro Light"/>
              </a:rPr>
              <a:t>Assistant Head of Sixth – Progress Lead KS5 and M/D/V coordinator </a:t>
            </a:r>
            <a:endParaRPr lang="en-GB" sz="1350">
              <a:solidFill>
                <a:srgbClr val="FFFFFF"/>
              </a:solidFill>
              <a:latin typeface="Praxis LT Pro Light"/>
            </a:endParaRPr>
          </a:p>
        </p:txBody>
      </p:sp>
      <p:pic>
        <p:nvPicPr>
          <p:cNvPr id="5" name="Picture 4" descr="A person smiling at camera&#10;&#10;Description automatically generated">
            <a:extLst>
              <a:ext uri="{FF2B5EF4-FFF2-40B4-BE49-F238E27FC236}">
                <a16:creationId xmlns:a16="http://schemas.microsoft.com/office/drawing/2014/main" id="{753F8E3D-6F7A-1060-B390-C536DF89F2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12317" y="3451667"/>
            <a:ext cx="1050132" cy="151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6294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99A44E-D643-4A08-A9DF-AD211B5D9E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47945" y="163518"/>
            <a:ext cx="5465659" cy="556187"/>
          </a:xfrm>
        </p:spPr>
        <p:txBody>
          <a:bodyPr>
            <a:normAutofit fontScale="90000"/>
          </a:bodyPr>
          <a:lstStyle/>
          <a:p>
            <a:r>
              <a:rPr lang="en-GB">
                <a:solidFill>
                  <a:schemeClr val="bg2"/>
                </a:solidFill>
              </a:rPr>
              <a:t>A </a:t>
            </a:r>
            <a:r>
              <a:rPr lang="en-GB" b="1" i="1">
                <a:solidFill>
                  <a:schemeClr val="bg2"/>
                </a:solidFill>
              </a:rPr>
              <a:t>simple</a:t>
            </a:r>
            <a:r>
              <a:rPr lang="en-GB">
                <a:solidFill>
                  <a:schemeClr val="bg2"/>
                </a:solidFill>
              </a:rPr>
              <a:t> expectation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33488-E270-4542-9A45-ABC405914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798" y="268539"/>
            <a:ext cx="11043866" cy="494011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endParaRPr lang="en-GB" sz="4800" dirty="0"/>
          </a:p>
          <a:p>
            <a:pPr marL="0" indent="0" algn="ctr">
              <a:buNone/>
            </a:pPr>
            <a:r>
              <a:rPr lang="en-GB" sz="4800" dirty="0"/>
              <a:t>That students treat their </a:t>
            </a:r>
            <a:r>
              <a:rPr lang="en-GB" sz="4800" b="1" u="sng" dirty="0"/>
              <a:t>Sixth Form studies </a:t>
            </a:r>
            <a:r>
              <a:rPr lang="en-GB" sz="4800" dirty="0"/>
              <a:t>and their own </a:t>
            </a:r>
            <a:r>
              <a:rPr lang="en-GB" sz="4800" b="1" i="1" dirty="0"/>
              <a:t>Studentship</a:t>
            </a:r>
            <a:r>
              <a:rPr lang="en-GB" sz="4800" dirty="0"/>
              <a:t> as a </a:t>
            </a:r>
            <a:r>
              <a:rPr lang="en-GB" sz="4800" i="1" dirty="0"/>
              <a:t>full-time profession</a:t>
            </a:r>
            <a:r>
              <a:rPr lang="en-GB" sz="4800" dirty="0"/>
              <a:t>. It needs to be their number 1 priority if they are to successfully achieve </a:t>
            </a:r>
            <a:r>
              <a:rPr lang="en-GB" sz="4800" b="1" u="sng" dirty="0"/>
              <a:t>their</a:t>
            </a:r>
            <a:r>
              <a:rPr lang="en-GB" sz="4800" dirty="0"/>
              <a:t> best next step and keep on top of their </a:t>
            </a:r>
            <a:r>
              <a:rPr lang="en-GB" sz="4800" u="sng" dirty="0"/>
              <a:t>mental health</a:t>
            </a:r>
            <a:r>
              <a:rPr lang="en-GB" sz="4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546246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95C1EE-F91C-4929-A327-67B18693E7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71611" y="196766"/>
            <a:ext cx="5255046" cy="72711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3900">
                <a:solidFill>
                  <a:schemeClr val="bg1">
                    <a:lumMod val="95000"/>
                  </a:schemeClr>
                </a:solidFill>
              </a:rPr>
              <a:t>Our </a:t>
            </a:r>
            <a:r>
              <a:rPr lang="en-GB" sz="3900" b="1">
                <a:solidFill>
                  <a:schemeClr val="bg1">
                    <a:lumMod val="95000"/>
                  </a:schemeClr>
                </a:solidFill>
              </a:rPr>
              <a:t>SFSC</a:t>
            </a:r>
            <a:r>
              <a:rPr lang="en-GB" sz="3900">
                <a:solidFill>
                  <a:schemeClr val="bg1">
                    <a:lumMod val="95000"/>
                  </a:schemeClr>
                </a:solidFill>
              </a:rPr>
              <a:t> and the </a:t>
            </a:r>
            <a:r>
              <a:rPr lang="en-GB" sz="3900" b="1">
                <a:solidFill>
                  <a:schemeClr val="bg1">
                    <a:lumMod val="95000"/>
                  </a:schemeClr>
                </a:solidFill>
              </a:rPr>
              <a:t>5 50 5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0933A7-C1AB-45A7-BC57-8F8C0C68F9A0}"/>
              </a:ext>
            </a:extLst>
          </p:cNvPr>
          <p:cNvSpPr txBox="1"/>
          <p:nvPr/>
        </p:nvSpPr>
        <p:spPr>
          <a:xfrm>
            <a:off x="363557" y="683046"/>
            <a:ext cx="11193137" cy="563231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endParaRPr lang="en-GB" sz="3600" b="1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endParaRPr lang="en-GB" sz="4000" b="1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GB" sz="4000" b="1">
                <a:solidFill>
                  <a:schemeClr val="accent1">
                    <a:lumMod val="75000"/>
                  </a:schemeClr>
                </a:solidFill>
              </a:rPr>
              <a:t>5 50 5 </a:t>
            </a:r>
            <a:r>
              <a:rPr lang="en-GB" sz="4000">
                <a:solidFill>
                  <a:schemeClr val="accent1">
                    <a:lumMod val="75000"/>
                  </a:schemeClr>
                </a:solidFill>
              </a:rPr>
              <a:t>– so </a:t>
            </a:r>
            <a:r>
              <a:rPr lang="en-GB" sz="4000" b="1">
                <a:solidFill>
                  <a:schemeClr val="accent1">
                    <a:lumMod val="75000"/>
                  </a:schemeClr>
                </a:solidFill>
              </a:rPr>
              <a:t>every</a:t>
            </a:r>
            <a:r>
              <a:rPr lang="en-GB" sz="4000">
                <a:solidFill>
                  <a:schemeClr val="accent1">
                    <a:lumMod val="75000"/>
                  </a:schemeClr>
                </a:solidFill>
              </a:rPr>
              <a:t> student can </a:t>
            </a:r>
            <a:r>
              <a:rPr lang="en-GB" sz="4000" b="1">
                <a:solidFill>
                  <a:schemeClr val="accent1">
                    <a:lumMod val="75000"/>
                  </a:schemeClr>
                </a:solidFill>
              </a:rPr>
              <a:t>rely</a:t>
            </a:r>
            <a:r>
              <a:rPr lang="en-GB" sz="4000">
                <a:solidFill>
                  <a:schemeClr val="accent1">
                    <a:lumMod val="75000"/>
                  </a:schemeClr>
                </a:solidFill>
              </a:rPr>
              <a:t> upon a </a:t>
            </a:r>
            <a:r>
              <a:rPr lang="en-GB" sz="4000" u="sng">
                <a:solidFill>
                  <a:schemeClr val="accent1">
                    <a:lumMod val="75000"/>
                  </a:schemeClr>
                </a:solidFill>
              </a:rPr>
              <a:t>quiet</a:t>
            </a:r>
            <a:r>
              <a:rPr lang="en-GB" sz="4000">
                <a:solidFill>
                  <a:schemeClr val="accent1">
                    <a:lumMod val="75000"/>
                  </a:schemeClr>
                </a:solidFill>
              </a:rPr>
              <a:t> space to complete their </a:t>
            </a:r>
            <a:r>
              <a:rPr lang="en-GB" sz="4000" b="1">
                <a:solidFill>
                  <a:schemeClr val="accent1">
                    <a:lumMod val="75000"/>
                  </a:schemeClr>
                </a:solidFill>
              </a:rPr>
              <a:t>independent study</a:t>
            </a:r>
          </a:p>
          <a:p>
            <a:pPr algn="ctr"/>
            <a:endParaRPr lang="en-GB" sz="4000" b="1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endParaRPr lang="en-GB" sz="3600" b="1">
              <a:solidFill>
                <a:srgbClr val="2E75B6"/>
              </a:solidFill>
            </a:endParaRPr>
          </a:p>
          <a:p>
            <a:endParaRPr lang="en-GB" sz="3200" b="1">
              <a:solidFill>
                <a:srgbClr val="2E75B6"/>
              </a:solidFill>
            </a:endParaRPr>
          </a:p>
          <a:p>
            <a:endParaRPr lang="en-GB" sz="3200"/>
          </a:p>
          <a:p>
            <a:endParaRPr lang="en-GB" sz="3200"/>
          </a:p>
          <a:p>
            <a:endParaRPr lang="en-GB" sz="3200"/>
          </a:p>
        </p:txBody>
      </p:sp>
    </p:spTree>
    <p:extLst>
      <p:ext uri="{BB962C8B-B14F-4D97-AF65-F5344CB8AC3E}">
        <p14:creationId xmlns:p14="http://schemas.microsoft.com/office/powerpoint/2010/main" val="13694962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FBB46F-E7CF-4492-AD39-B2911200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16958" y="2825"/>
            <a:ext cx="12308958" cy="837147"/>
          </a:xfrm>
        </p:spPr>
        <p:txBody>
          <a:bodyPr>
            <a:normAutofit/>
          </a:bodyPr>
          <a:lstStyle/>
          <a:p>
            <a:r>
              <a:rPr lang="en-GB" b="1"/>
              <a:t>Mental health</a:t>
            </a:r>
            <a:r>
              <a:rPr lang="en-GB"/>
              <a:t>, </a:t>
            </a:r>
            <a:r>
              <a:rPr lang="en-GB" b="1"/>
              <a:t>wellbeing</a:t>
            </a:r>
            <a:r>
              <a:rPr lang="en-GB"/>
              <a:t> and being a </a:t>
            </a:r>
            <a:r>
              <a:rPr lang="en-GB" u="sng"/>
              <a:t>teenager</a:t>
            </a:r>
            <a:r>
              <a:rPr lang="en-GB"/>
              <a:t>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C60A5F-8053-459E-A9F4-C08E9AC68C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921" y="1066168"/>
            <a:ext cx="11887199" cy="4725663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GB" sz="3800"/>
              <a:t>By keeping on top of their </a:t>
            </a:r>
            <a:r>
              <a:rPr lang="en-GB" sz="3800" u="sng"/>
              <a:t>study within the school </a:t>
            </a:r>
            <a:r>
              <a:rPr lang="en-GB" sz="3800"/>
              <a:t>day they are alleviating the risk of the insurmountable from happening!</a:t>
            </a:r>
          </a:p>
          <a:p>
            <a:endParaRPr lang="en-GB" sz="3800"/>
          </a:p>
          <a:p>
            <a:r>
              <a:rPr lang="en-GB" sz="3800"/>
              <a:t>They will be making </a:t>
            </a:r>
            <a:r>
              <a:rPr lang="en-GB" sz="3800" u="sng"/>
              <a:t>positive progress </a:t>
            </a:r>
            <a:r>
              <a:rPr lang="en-GB" sz="3800"/>
              <a:t>towards their required grades for their best post-18 next step </a:t>
            </a:r>
          </a:p>
          <a:p>
            <a:endParaRPr lang="en-GB" sz="3800"/>
          </a:p>
          <a:p>
            <a:r>
              <a:rPr lang="en-GB" sz="3800"/>
              <a:t>They will then have their evenings and weekends </a:t>
            </a:r>
            <a:r>
              <a:rPr lang="en-GB" sz="3800" u="sng"/>
              <a:t>largely to do the things </a:t>
            </a:r>
            <a:r>
              <a:rPr lang="en-GB" sz="3800"/>
              <a:t>that they have at their age the opportunity to do</a:t>
            </a:r>
          </a:p>
          <a:p>
            <a:pPr marL="0" indent="0">
              <a:buNone/>
            </a:pPr>
            <a:endParaRPr lang="en-GB" sz="2800"/>
          </a:p>
          <a:p>
            <a:pPr marL="0" indent="0" algn="ctr">
              <a:buNone/>
            </a:pPr>
            <a:r>
              <a:rPr lang="en-GB" sz="3800"/>
              <a:t>This is vitally important for their mental health, wellbeing and work life balance……</a:t>
            </a:r>
            <a:r>
              <a:rPr lang="en-GB" sz="3800" i="1"/>
              <a:t>for life not school we learn</a:t>
            </a:r>
          </a:p>
        </p:txBody>
      </p:sp>
    </p:spTree>
    <p:extLst>
      <p:ext uri="{BB962C8B-B14F-4D97-AF65-F5344CB8AC3E}">
        <p14:creationId xmlns:p14="http://schemas.microsoft.com/office/powerpoint/2010/main" val="31491316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E96A54-9048-4B30-8A75-B29EAC1F2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84083"/>
            <a:ext cx="11908221" cy="572713"/>
          </a:xfrm>
        </p:spPr>
        <p:txBody>
          <a:bodyPr>
            <a:noAutofit/>
          </a:bodyPr>
          <a:lstStyle/>
          <a:p>
            <a:r>
              <a:rPr lang="en-GB" sz="3600" b="1" dirty="0"/>
              <a:t>Graduation</a:t>
            </a:r>
            <a:r>
              <a:rPr lang="en-GB" sz="3600" dirty="0"/>
              <a:t> into Year 13 and out </a:t>
            </a:r>
            <a:r>
              <a:rPr lang="en-GB" sz="3600" b="1" dirty="0"/>
              <a:t>C+ 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0509EE-BEB8-407C-8F8E-A795A5EC3B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153" y="1019502"/>
            <a:ext cx="11953300" cy="476118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GB" sz="3200" dirty="0"/>
              <a:t>To ensure that students are ready for the challenge of A2 they will need to secure a C grade or better from their year 12 mocks</a:t>
            </a:r>
          </a:p>
          <a:p>
            <a:pPr>
              <a:buFont typeface="Wingdings" panose="05000000000000000000" pitchFamily="2" charset="2"/>
              <a:buChar char="q"/>
            </a:pPr>
            <a:endParaRPr lang="en-GB" sz="32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sz="3200" dirty="0"/>
              <a:t>There are resits for those that achieve an D grade or lower</a:t>
            </a:r>
          </a:p>
          <a:p>
            <a:pPr>
              <a:buFont typeface="Wingdings" panose="05000000000000000000" pitchFamily="2" charset="2"/>
              <a:buChar char="q"/>
            </a:pPr>
            <a:endParaRPr lang="en-GB" sz="32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sz="3200" dirty="0"/>
              <a:t>There will be support from teachers, our careers lead and myself to best ensure that students are ready at the end of year 12 to graduate onto year 13</a:t>
            </a:r>
          </a:p>
          <a:p>
            <a:endParaRPr lang="en-GB" sz="2800" dirty="0"/>
          </a:p>
          <a:p>
            <a:pPr marL="0" indent="0" algn="ctr">
              <a:buNone/>
            </a:pPr>
            <a:r>
              <a:rPr lang="en-GB" sz="3200" dirty="0"/>
              <a:t>We do not want any of our students' receiving results in the summer of year 13 that will </a:t>
            </a:r>
            <a:r>
              <a:rPr lang="en-GB" sz="3200" b="1" dirty="0"/>
              <a:t>not</a:t>
            </a:r>
            <a:r>
              <a:rPr lang="en-GB" sz="3200" dirty="0"/>
              <a:t> allow them to progress onto </a:t>
            </a:r>
            <a:r>
              <a:rPr lang="en-GB" sz="3200" b="1" i="1" dirty="0"/>
              <a:t>their next steps</a:t>
            </a:r>
          </a:p>
        </p:txBody>
      </p:sp>
    </p:spTree>
    <p:extLst>
      <p:ext uri="{BB962C8B-B14F-4D97-AF65-F5344CB8AC3E}">
        <p14:creationId xmlns:p14="http://schemas.microsoft.com/office/powerpoint/2010/main" val="30171068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41518" y="165546"/>
            <a:ext cx="4622800" cy="633242"/>
          </a:xfrm>
        </p:spPr>
        <p:txBody>
          <a:bodyPr>
            <a:normAutofit fontScale="90000"/>
          </a:bodyPr>
          <a:lstStyle/>
          <a:p>
            <a:r>
              <a:rPr lang="en-GB" sz="5400">
                <a:solidFill>
                  <a:schemeClr val="bg1"/>
                </a:solidFill>
              </a:rPr>
              <a:t>What to wear?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798788"/>
            <a:ext cx="11811918" cy="499241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endParaRPr lang="en-GB" sz="3600">
              <a:solidFill>
                <a:schemeClr val="accent1">
                  <a:lumMod val="75000"/>
                </a:schemeClr>
              </a:solidFill>
              <a:effectLst/>
              <a:ea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sz="360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</a:rPr>
              <a:t>Students</a:t>
            </a:r>
            <a:r>
              <a:rPr lang="en-GB" sz="3600">
                <a:solidFill>
                  <a:schemeClr val="accent1">
                    <a:lumMod val="75000"/>
                  </a:schemeClr>
                </a:solidFill>
                <a:effectLst/>
                <a:ea typeface="Times New Roman" panose="02020603050405020304" pitchFamily="18" charset="0"/>
              </a:rPr>
              <a:t> must take pride and consider their appearance. They are expected to dress in a manner that is smart-casual, comfortable yet purposeful, and suitable for a school working day.</a:t>
            </a:r>
          </a:p>
          <a:p>
            <a:pPr marL="0" indent="0" algn="ctr">
              <a:buNone/>
            </a:pPr>
            <a:endParaRPr lang="en-GB" sz="4000">
              <a:solidFill>
                <a:schemeClr val="accent1">
                  <a:lumMod val="75000"/>
                </a:schemeClr>
              </a:solidFill>
              <a:effectLst/>
              <a:ea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sz="3600">
                <a:solidFill>
                  <a:schemeClr val="accent1">
                    <a:lumMod val="75000"/>
                  </a:schemeClr>
                </a:solidFill>
                <a:latin typeface="Calibri"/>
                <a:ea typeface="Calibri"/>
                <a:cs typeface="Calibri"/>
              </a:rPr>
              <a:t>(F</a:t>
            </a:r>
            <a:r>
              <a:rPr lang="en-GB" sz="3600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or experiments in Science they require full length trousers)</a:t>
            </a:r>
          </a:p>
          <a:p>
            <a:pPr algn="ctr"/>
            <a:endParaRPr lang="en-GB" sz="3600">
              <a:solidFill>
                <a:schemeClr val="accent1">
                  <a:lumMod val="75000"/>
                </a:schemeClr>
              </a:solidFill>
              <a:effectLst/>
              <a:ea typeface="Times New Roman" panose="02020603050405020304" pitchFamily="18" charset="0"/>
            </a:endParaRPr>
          </a:p>
          <a:p>
            <a:pPr algn="ctr"/>
            <a:endParaRPr lang="en-GB" sz="3200">
              <a:effectLst/>
              <a:ea typeface="Times New Roman" panose="02020603050405020304" pitchFamily="18" charset="0"/>
            </a:endParaRPr>
          </a:p>
          <a:p>
            <a:pPr lvl="0"/>
            <a:endParaRPr lang="en-GB" sz="360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GB" sz="5400"/>
          </a:p>
        </p:txBody>
      </p:sp>
    </p:spTree>
    <p:extLst>
      <p:ext uri="{BB962C8B-B14F-4D97-AF65-F5344CB8AC3E}">
        <p14:creationId xmlns:p14="http://schemas.microsoft.com/office/powerpoint/2010/main" val="17158713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71D140-5793-430C-99D5-AB8A17C5B7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1214" y="142730"/>
            <a:ext cx="5154779" cy="603506"/>
          </a:xfrm>
        </p:spPr>
        <p:txBody>
          <a:bodyPr>
            <a:normAutofit fontScale="90000"/>
          </a:bodyPr>
          <a:lstStyle/>
          <a:p>
            <a:r>
              <a:rPr lang="en-GB"/>
              <a:t>Attendance Year 12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A4D683-27ED-4FF1-9A8F-42430BAD05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5648" y="1345324"/>
            <a:ext cx="11860228" cy="436179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GB" sz="4000" dirty="0">
                <a:effectLst/>
                <a:latin typeface="Calibri"/>
                <a:ea typeface="Calibri"/>
                <a:cs typeface="Calibri"/>
              </a:rPr>
              <a:t>We expect students in school for </a:t>
            </a:r>
            <a:r>
              <a:rPr lang="en-GB" sz="4000" u="sng" dirty="0">
                <a:effectLst/>
                <a:latin typeface="Calibri"/>
                <a:ea typeface="Calibri"/>
                <a:cs typeface="Calibri"/>
              </a:rPr>
              <a:t>all of their lessons </a:t>
            </a:r>
            <a:r>
              <a:rPr lang="en-GB" sz="4000" dirty="0">
                <a:effectLst/>
                <a:latin typeface="Calibri"/>
                <a:ea typeface="Calibri"/>
                <a:cs typeface="Calibri"/>
              </a:rPr>
              <a:t>to complete independent study up to the year 12 mocks. </a:t>
            </a:r>
            <a:r>
              <a:rPr lang="en-GB" sz="4000" i="1" dirty="0">
                <a:effectLst/>
                <a:latin typeface="Calibri"/>
                <a:ea typeface="Calibri"/>
                <a:cs typeface="Calibri"/>
              </a:rPr>
              <a:t>They should not book driving lessons or organise work shifts during the school day.</a:t>
            </a:r>
          </a:p>
          <a:p>
            <a:r>
              <a:rPr lang="en-GB" sz="4000" dirty="0">
                <a:effectLst/>
                <a:latin typeface="Calibri"/>
                <a:ea typeface="Calibri"/>
                <a:cs typeface="Calibri"/>
              </a:rPr>
              <a:t>They are to sign in and out at the main reception when they want to leave during </a:t>
            </a:r>
            <a:r>
              <a:rPr lang="en-GB" sz="4000" b="1" dirty="0">
                <a:effectLst/>
                <a:latin typeface="Calibri"/>
                <a:ea typeface="Calibri"/>
                <a:cs typeface="Calibri"/>
              </a:rPr>
              <a:t>break</a:t>
            </a:r>
            <a:r>
              <a:rPr lang="en-GB" sz="4000" dirty="0">
                <a:effectLst/>
                <a:latin typeface="Calibri"/>
                <a:ea typeface="Calibri"/>
                <a:cs typeface="Calibri"/>
              </a:rPr>
              <a:t> and </a:t>
            </a:r>
            <a:r>
              <a:rPr lang="en-GB" sz="4000" b="1" dirty="0">
                <a:effectLst/>
                <a:latin typeface="Calibri"/>
                <a:ea typeface="Calibri"/>
                <a:cs typeface="Calibri"/>
              </a:rPr>
              <a:t>lunch</a:t>
            </a:r>
            <a:endParaRPr lang="en-GB" sz="4000" dirty="0">
              <a:effectLst/>
              <a:latin typeface="Calibri"/>
              <a:ea typeface="Calibri"/>
              <a:cs typeface="Calibri"/>
            </a:endParaRPr>
          </a:p>
          <a:p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10635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E5F15-1B6E-4D62-B303-3D93CE7F83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074" y="138045"/>
            <a:ext cx="11750946" cy="638307"/>
          </a:xfrm>
        </p:spPr>
        <p:txBody>
          <a:bodyPr>
            <a:normAutofit fontScale="90000"/>
          </a:bodyPr>
          <a:lstStyle/>
          <a:p>
            <a:r>
              <a:rPr lang="en-GB"/>
              <a:t>Registration activities – Leadership Opportunity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8C0C12-6C9E-476C-A4B3-2805068C1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5547" y="6400800"/>
            <a:ext cx="5959391" cy="48017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sz="2400" b="1">
                <a:solidFill>
                  <a:schemeClr val="bg1"/>
                </a:solidFill>
              </a:rPr>
              <a:t>Caroline Robinson – BBC Journalism apprenticeship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0A49FE2-4B78-449A-B7FE-19930CD88F30}"/>
              </a:ext>
            </a:extLst>
          </p:cNvPr>
          <p:cNvSpPr txBox="1"/>
          <p:nvPr/>
        </p:nvSpPr>
        <p:spPr>
          <a:xfrm>
            <a:off x="225381" y="1169073"/>
            <a:ext cx="6154946" cy="4524315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2400" b="1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Monday</a:t>
            </a:r>
            <a:r>
              <a:rPr lang="en-GB" sz="2400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 </a:t>
            </a:r>
          </a:p>
          <a:p>
            <a:pPr algn="ctr"/>
            <a:r>
              <a:rPr lang="en-GB" sz="2400">
                <a:solidFill>
                  <a:schemeClr val="accent1">
                    <a:lumMod val="75000"/>
                  </a:schemeClr>
                </a:solidFill>
                <a:latin typeface="Calibri"/>
                <a:ea typeface="Calibri"/>
                <a:cs typeface="Calibri"/>
              </a:rPr>
              <a:t>Careers and Next Steps</a:t>
            </a:r>
            <a:endParaRPr lang="en-GB" sz="240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/>
            </a:endParaRPr>
          </a:p>
          <a:p>
            <a:pPr algn="ctr"/>
            <a:r>
              <a:rPr lang="en-GB" sz="2400" b="1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Tuesday</a:t>
            </a:r>
          </a:p>
          <a:p>
            <a:pPr algn="ctr"/>
            <a:r>
              <a:rPr lang="en-GB" sz="2400">
                <a:solidFill>
                  <a:schemeClr val="accent1">
                    <a:lumMod val="75000"/>
                  </a:schemeClr>
                </a:solidFill>
                <a:latin typeface="Calibri"/>
                <a:ea typeface="Calibri"/>
                <a:cs typeface="Calibri"/>
              </a:rPr>
              <a:t>Assembly</a:t>
            </a:r>
            <a:endParaRPr lang="en-GB" sz="2400">
              <a:solidFill>
                <a:schemeClr val="accent1">
                  <a:lumMod val="75000"/>
                </a:schemeClr>
              </a:solidFill>
              <a:effectLst/>
              <a:latin typeface="Calibri"/>
              <a:ea typeface="Calibri"/>
              <a:cs typeface="Calibri"/>
            </a:endParaRPr>
          </a:p>
          <a:p>
            <a:pPr algn="ctr"/>
            <a:r>
              <a:rPr lang="en-GB" sz="2400" b="1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Wednesday</a:t>
            </a:r>
          </a:p>
          <a:p>
            <a:pPr algn="ctr"/>
            <a:r>
              <a:rPr lang="en-GB" sz="2400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A</a:t>
            </a:r>
            <a:r>
              <a:rPr lang="en-GB" sz="2400">
                <a:solidFill>
                  <a:schemeClr val="accent1">
                    <a:lumMod val="75000"/>
                  </a:schemeClr>
                </a:solidFill>
                <a:latin typeface="Calibri"/>
                <a:ea typeface="Calibri"/>
                <a:cs typeface="Calibri"/>
              </a:rPr>
              <a:t>)</a:t>
            </a:r>
            <a:r>
              <a:rPr lang="en-GB" sz="2400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 Reading for pleasure (silent)</a:t>
            </a:r>
          </a:p>
          <a:p>
            <a:pPr algn="ctr"/>
            <a:r>
              <a:rPr lang="en-GB" sz="2400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B</a:t>
            </a:r>
            <a:r>
              <a:rPr lang="en-GB" sz="2400">
                <a:solidFill>
                  <a:schemeClr val="accent1">
                    <a:lumMod val="75000"/>
                  </a:schemeClr>
                </a:solidFill>
                <a:latin typeface="Calibri"/>
                <a:ea typeface="Calibri"/>
                <a:cs typeface="Calibri"/>
              </a:rPr>
              <a:t>)</a:t>
            </a:r>
            <a:r>
              <a:rPr lang="en-GB" sz="2400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 Academic reading to support study skills</a:t>
            </a:r>
          </a:p>
          <a:p>
            <a:pPr algn="ctr"/>
            <a:r>
              <a:rPr lang="en-GB" sz="2400" b="1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Thursday</a:t>
            </a:r>
          </a:p>
          <a:p>
            <a:pPr algn="ctr"/>
            <a:r>
              <a:rPr lang="en-GB" sz="2400">
                <a:solidFill>
                  <a:schemeClr val="accent1">
                    <a:lumMod val="75000"/>
                  </a:schemeClr>
                </a:solidFill>
                <a:latin typeface="Calibri"/>
                <a:ea typeface="Calibri"/>
                <a:cs typeface="Calibri"/>
              </a:rPr>
              <a:t>Current Affairs</a:t>
            </a:r>
            <a:endParaRPr lang="en-GB" sz="2400">
              <a:solidFill>
                <a:schemeClr val="accent1">
                  <a:lumMod val="75000"/>
                </a:schemeClr>
              </a:solidFill>
              <a:effectLst/>
              <a:latin typeface="Calibri"/>
              <a:ea typeface="Calibri"/>
              <a:cs typeface="Calibri"/>
            </a:endParaRPr>
          </a:p>
          <a:p>
            <a:pPr algn="ctr"/>
            <a:r>
              <a:rPr lang="en-GB" sz="2400" b="1">
                <a:solidFill>
                  <a:schemeClr val="accent1">
                    <a:lumMod val="75000"/>
                  </a:schemeClr>
                </a:solidFill>
                <a:effectLst/>
                <a:latin typeface="Calibri"/>
                <a:ea typeface="Calibri"/>
                <a:cs typeface="Calibri"/>
              </a:rPr>
              <a:t>Friday</a:t>
            </a:r>
          </a:p>
          <a:p>
            <a:pPr algn="ctr"/>
            <a:r>
              <a:rPr lang="en-GB" sz="2400">
                <a:solidFill>
                  <a:schemeClr val="accent1">
                    <a:lumMod val="75000"/>
                  </a:schemeClr>
                </a:solidFill>
                <a:latin typeface="Calibri"/>
                <a:ea typeface="Calibri"/>
                <a:cs typeface="Calibri"/>
              </a:rPr>
              <a:t>House events/Quiz</a:t>
            </a:r>
            <a:endParaRPr lang="en-GB" sz="240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/>
            </a:endParaRPr>
          </a:p>
          <a:p>
            <a:pPr algn="ctr"/>
            <a:endParaRPr lang="en-GB" sz="2400">
              <a:solidFill>
                <a:schemeClr val="accent1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5C08BC0-E40F-4F7B-9FB0-89E2AE7FD506}"/>
              </a:ext>
            </a:extLst>
          </p:cNvPr>
          <p:cNvSpPr txBox="1"/>
          <p:nvPr/>
        </p:nvSpPr>
        <p:spPr>
          <a:xfrm>
            <a:off x="6228022" y="1316791"/>
            <a:ext cx="5794873" cy="35394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>
                <a:solidFill>
                  <a:schemeClr val="accent1">
                    <a:lumMod val="75000"/>
                  </a:schemeClr>
                </a:solidFill>
              </a:rPr>
              <a:t>If you would like to be part of the </a:t>
            </a:r>
            <a:r>
              <a:rPr lang="en-GB" sz="2800" b="1">
                <a:solidFill>
                  <a:schemeClr val="accent1">
                    <a:lumMod val="75000"/>
                  </a:schemeClr>
                </a:solidFill>
              </a:rPr>
              <a:t>Registration Leadership Group (RLG)</a:t>
            </a:r>
            <a:r>
              <a:rPr lang="en-GB" sz="2800">
                <a:solidFill>
                  <a:schemeClr val="accent1">
                    <a:lumMod val="75000"/>
                  </a:schemeClr>
                </a:solidFill>
              </a:rPr>
              <a:t>, a chance to work with Sixth Form Team to create engaging activities to support our Sixth Form community please look out for an email this week</a:t>
            </a:r>
          </a:p>
          <a:p>
            <a:pPr algn="ctr"/>
            <a:endParaRPr lang="en-GB" sz="2800">
              <a:solidFill>
                <a:schemeClr val="accent1">
                  <a:lumMod val="75000"/>
                </a:schemeClr>
              </a:solidFill>
            </a:endParaRPr>
          </a:p>
          <a:p>
            <a:pPr algn="ctr"/>
            <a:r>
              <a:rPr lang="en-GB" sz="2800" i="1">
                <a:solidFill>
                  <a:schemeClr val="accent1">
                    <a:lumMod val="75000"/>
                  </a:schemeClr>
                </a:solidFill>
              </a:rPr>
              <a:t>Everyone leads</a:t>
            </a:r>
          </a:p>
        </p:txBody>
      </p:sp>
    </p:spTree>
    <p:extLst>
      <p:ext uri="{BB962C8B-B14F-4D97-AF65-F5344CB8AC3E}">
        <p14:creationId xmlns:p14="http://schemas.microsoft.com/office/powerpoint/2010/main" val="8877651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6A6A89F-EFEE-4C23-82BE-A7CD4822216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317500" y="2117872"/>
            <a:ext cx="11430000" cy="13111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Plymouth High Sixth Form </a:t>
            </a:r>
            <a:r>
              <a:rPr lang="en-US" sz="4400" i="1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maximising</a:t>
            </a:r>
            <a:r>
              <a:rPr lang="en-US" sz="4400" i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post-18 opportunities</a:t>
            </a:r>
            <a:endParaRPr lang="en-GB" sz="440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1CB3EB53-BA30-44F9-9861-05D4D55F46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8756" y="4439798"/>
            <a:ext cx="12133244" cy="1630496"/>
          </a:xfrm>
        </p:spPr>
        <p:txBody>
          <a:bodyPr/>
          <a:lstStyle/>
          <a:p>
            <a:endParaRPr lang="en-GB">
              <a:solidFill>
                <a:schemeClr val="tx1"/>
              </a:solidFill>
            </a:endParaRPr>
          </a:p>
          <a:p>
            <a:pPr algn="ctr"/>
            <a:r>
              <a:rPr lang="en-GB" sz="3200">
                <a:solidFill>
                  <a:schemeClr val="tx1"/>
                </a:solidFill>
              </a:rPr>
              <a:t>We </a:t>
            </a:r>
            <a:r>
              <a:rPr lang="en-GB" sz="3200" b="1">
                <a:solidFill>
                  <a:schemeClr val="tx1"/>
                </a:solidFill>
              </a:rPr>
              <a:t>all</a:t>
            </a:r>
            <a:r>
              <a:rPr lang="en-GB" sz="3200">
                <a:solidFill>
                  <a:schemeClr val="tx1"/>
                </a:solidFill>
              </a:rPr>
              <a:t> have the same goal, we are </a:t>
            </a:r>
            <a:r>
              <a:rPr lang="en-GB" sz="3200" b="1">
                <a:solidFill>
                  <a:schemeClr val="tx1"/>
                </a:solidFill>
              </a:rPr>
              <a:t>all</a:t>
            </a:r>
            <a:r>
              <a:rPr lang="en-GB" sz="3200">
                <a:solidFill>
                  <a:schemeClr val="tx1"/>
                </a:solidFill>
              </a:rPr>
              <a:t> facing the same </a:t>
            </a:r>
            <a:r>
              <a:rPr lang="en-GB" sz="3200" b="1">
                <a:solidFill>
                  <a:schemeClr val="tx1"/>
                </a:solidFill>
              </a:rPr>
              <a:t>way</a:t>
            </a:r>
            <a:r>
              <a:rPr lang="en-GB" sz="3200"/>
              <a:t>!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715901"/>
      </p:ext>
    </p:extLst>
  </p:cSld>
  <p:clrMapOvr>
    <a:masterClrMapping/>
  </p:clrMapOvr>
</p:sld>
</file>

<file path=ppt/theme/theme1.xml><?xml version="1.0" encoding="utf-8"?>
<a:theme xmlns:a="http://schemas.openxmlformats.org/drawingml/2006/main" name="TSAT PowerPoint Theme">
  <a:themeElements>
    <a:clrScheme name="TSAT">
      <a:dk1>
        <a:srgbClr val="FFFFFF"/>
      </a:dk1>
      <a:lt1>
        <a:sysClr val="window" lastClr="FFFFFF"/>
      </a:lt1>
      <a:dk2>
        <a:srgbClr val="4597CB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SAT">
      <a:majorFont>
        <a:latin typeface="Praxis LT Pro Light"/>
        <a:ea typeface=""/>
        <a:cs typeface=""/>
      </a:majorFont>
      <a:minorFont>
        <a:latin typeface="Praxis LT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xpectations 14th September 2022" id="{440243D3-22DD-4AA5-99D0-8A49F440173F}" vid="{0E607174-C85F-4D4C-BA94-32877CEA61C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b119a823-9771-4e7c-83e6-8743b5d1881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A6F8C441FDCF34A9F284BC7278A7386" ma:contentTypeVersion="18" ma:contentTypeDescription="Create a new document." ma:contentTypeScope="" ma:versionID="1c7cd7df67fe3a502342243140b71421">
  <xsd:schema xmlns:xsd="http://www.w3.org/2001/XMLSchema" xmlns:xs="http://www.w3.org/2001/XMLSchema" xmlns:p="http://schemas.microsoft.com/office/2006/metadata/properties" xmlns:ns3="b119a823-9771-4e7c-83e6-8743b5d1881c" xmlns:ns4="96bee91e-ad86-438e-9184-12c9633f924b" targetNamespace="http://schemas.microsoft.com/office/2006/metadata/properties" ma:root="true" ma:fieldsID="adaa41d66d292260bd6d95052acc3e15" ns3:_="" ns4:_="">
    <xsd:import namespace="b119a823-9771-4e7c-83e6-8743b5d1881c"/>
    <xsd:import namespace="96bee91e-ad86-438e-9184-12c9633f924b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LengthInSeconds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ServiceObjectDetectorVersions" minOccurs="0"/>
                <xsd:element ref="ns3:MediaServiceSearchProperties" minOccurs="0"/>
                <xsd:element ref="ns3:_activity" minOccurs="0"/>
                <xsd:element ref="ns3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119a823-9771-4e7c-83e6-8743b5d188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4" nillable="true" ma:displayName="_activity" ma:hidden="true" ma:internalName="_activity">
      <xsd:simpleType>
        <xsd:restriction base="dms:Note"/>
      </xsd:simpleType>
    </xsd:element>
    <xsd:element name="MediaServiceSystemTags" ma:index="25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bee91e-ad86-438e-9184-12c9633f924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43F0EE3-1DEC-418F-9764-C20E853E574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B650A7C-C2D5-4A16-89B7-44603C901118}">
  <ds:schemaRefs>
    <ds:schemaRef ds:uri="http://purl.org/dc/terms/"/>
    <ds:schemaRef ds:uri="http://purl.org/dc/elements/1.1/"/>
    <ds:schemaRef ds:uri="http://schemas.microsoft.com/office/2006/metadata/properties"/>
    <ds:schemaRef ds:uri="http://www.w3.org/XML/1998/namespace"/>
    <ds:schemaRef ds:uri="b119a823-9771-4e7c-83e6-8743b5d1881c"/>
    <ds:schemaRef ds:uri="96bee91e-ad86-438e-9184-12c9633f924b"/>
    <ds:schemaRef ds:uri="http://purl.org/dc/dcmitype/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8F0F6BFD-5B22-4D9C-ACE6-EC512EACF0F4}">
  <ds:schemaRefs>
    <ds:schemaRef ds:uri="96bee91e-ad86-438e-9184-12c9633f924b"/>
    <ds:schemaRef ds:uri="b119a823-9771-4e7c-83e6-8743b5d1881c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Expectations 14th September 2022 USE</Template>
  <TotalTime>0</TotalTime>
  <Words>1426</Words>
  <Application>Microsoft Office PowerPoint</Application>
  <PresentationFormat>Widescreen</PresentationFormat>
  <Paragraphs>211</Paragraphs>
  <Slides>22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Abadi</vt:lpstr>
      <vt:lpstr>Arial</vt:lpstr>
      <vt:lpstr>Arial Rounded MT Bold</vt:lpstr>
      <vt:lpstr>Calibri</vt:lpstr>
      <vt:lpstr>Praxis LT Pro Light</vt:lpstr>
      <vt:lpstr>Symbol</vt:lpstr>
      <vt:lpstr>Times New Roman</vt:lpstr>
      <vt:lpstr>Wingdings</vt:lpstr>
      <vt:lpstr>TSAT PowerPoint Theme</vt:lpstr>
      <vt:lpstr> Welcome to PHS Sixth Form</vt:lpstr>
      <vt:lpstr>PTFA Welcome your help and support</vt:lpstr>
      <vt:lpstr>Mr Underdown</vt:lpstr>
      <vt:lpstr>Making the most of every learning opportunity and working hard to achieve </vt:lpstr>
      <vt:lpstr>The purpose of data</vt:lpstr>
      <vt:lpstr>Preparing for the next step after A levels (already!)</vt:lpstr>
      <vt:lpstr>Preparing for the next step Ms Findlay  </vt:lpstr>
      <vt:lpstr>Preparing for the next step  </vt:lpstr>
      <vt:lpstr>Preparing for the next step </vt:lpstr>
      <vt:lpstr>Tutorial sessions - Dr Doddrell </vt:lpstr>
      <vt:lpstr>Doctors, Dentists and Vets - Dr Doddrell </vt:lpstr>
      <vt:lpstr>The Why!</vt:lpstr>
      <vt:lpstr>The aim for results day</vt:lpstr>
      <vt:lpstr>The Sixth Form team </vt:lpstr>
      <vt:lpstr>A simple expectation</vt:lpstr>
      <vt:lpstr>PowerPoint Presentation</vt:lpstr>
      <vt:lpstr>Mental health, wellbeing and being a teenager!</vt:lpstr>
      <vt:lpstr>Graduation into Year 13 and out C+ agenda</vt:lpstr>
      <vt:lpstr>What to wear?</vt:lpstr>
      <vt:lpstr>Attendance Year 12</vt:lpstr>
      <vt:lpstr>Registration activities – Leadership Opportunity</vt:lpstr>
      <vt:lpstr>Plymouth High Sixth Form maximising post-18 opportunities</vt:lpstr>
    </vt:vector>
  </TitlesOfParts>
  <Company>Thinking Schools Academy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Sixth Form Expectations Evening</dc:title>
  <dc:creator>Jenkins, Alan</dc:creator>
  <cp:lastModifiedBy>Jenkins, Alan (PHS)</cp:lastModifiedBy>
  <cp:revision>8</cp:revision>
  <cp:lastPrinted>2025-09-10T14:18:50Z</cp:lastPrinted>
  <dcterms:created xsi:type="dcterms:W3CDTF">2023-09-04T15:14:32Z</dcterms:created>
  <dcterms:modified xsi:type="dcterms:W3CDTF">2025-09-11T06:41:53Z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0x0101009A6F8C441FDCF34A9F284BC7278A7386</vt:lpwstr>
  </property>
</Properties>
</file>