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20"/>
  </p:notesMasterIdLst>
  <p:sldIdLst>
    <p:sldId id="305" r:id="rId5"/>
    <p:sldId id="503" r:id="rId6"/>
    <p:sldId id="334" r:id="rId7"/>
    <p:sldId id="500" r:id="rId8"/>
    <p:sldId id="501" r:id="rId9"/>
    <p:sldId id="508" r:id="rId10"/>
    <p:sldId id="457" r:id="rId11"/>
    <p:sldId id="505" r:id="rId12"/>
    <p:sldId id="506" r:id="rId13"/>
    <p:sldId id="507" r:id="rId14"/>
    <p:sldId id="332" r:id="rId15"/>
    <p:sldId id="330" r:id="rId16"/>
    <p:sldId id="477" r:id="rId17"/>
    <p:sldId id="510" r:id="rId18"/>
    <p:sldId id="329" r:id="rId19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259AD44-4133-4751-89AE-46A5DAB1A580}" v="1" dt="2025-11-13T16:49:57.15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59" d="100"/>
          <a:sy n="59" d="100"/>
        </p:scale>
        <p:origin x="1524" y="52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7DC937-C512-46E9-81A4-F9D0EF48299B}" type="datetimeFigureOut">
              <a:rPr lang="en-GB" smtClean="0"/>
              <a:t>19/11/2025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65225" y="1241425"/>
            <a:ext cx="44672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E792F26-2A5A-4FE3-9167-E77650102B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93296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65225" y="1241425"/>
            <a:ext cx="4467225" cy="33496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FB5C099-2498-45D0-8B06-18F8ECEB729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9196135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65225" y="1241425"/>
            <a:ext cx="4467225" cy="33496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>
                <a:ea typeface="Calibri"/>
                <a:cs typeface="Calibri"/>
              </a:rPr>
              <a:t>Overwhelmingly, most of our students opt for </a:t>
            </a:r>
            <a:r>
              <a:rPr lang="en-GB" err="1">
                <a:ea typeface="Calibri"/>
                <a:cs typeface="Calibri"/>
              </a:rPr>
              <a:t>uni</a:t>
            </a:r>
            <a:r>
              <a:rPr lang="en-GB">
                <a:ea typeface="Calibri"/>
                <a:cs typeface="Calibri"/>
              </a:rPr>
              <a:t> – process is supported by Ms Findlay - some choose apprenticeships and a small number employment - encouraged to be aspirational in their choices – successes with Oxbridge and Med – but all pathways valid and personalised approach to supporting find a next step that's suitable for a successful future.</a:t>
            </a:r>
          </a:p>
          <a:p>
            <a:r>
              <a:rPr lang="en-GB">
                <a:ea typeface="Calibri"/>
                <a:cs typeface="Calibri"/>
              </a:rPr>
              <a:t> </a:t>
            </a:r>
          </a:p>
          <a:p>
            <a:r>
              <a:rPr lang="en-GB"/>
              <a:t>Other </a:t>
            </a:r>
            <a:r>
              <a:rPr lang="en-GB" err="1"/>
              <a:t>uni</a:t>
            </a:r>
            <a:r>
              <a:rPr lang="en-GB"/>
              <a:t> courses: 10 Law. Others include Architecture, Physics, Economics, Agriculture, Korean, Anthropology, International Relations...- showing how personalised our support is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E77A824-BCE2-4808-9A62-93ADDEF57C68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83367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65225" y="1241425"/>
            <a:ext cx="4467225" cy="33496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Preparation for university, great environment, similar people</a:t>
            </a:r>
          </a:p>
          <a:p>
            <a:r>
              <a:rPr lang="en-GB" dirty="0"/>
              <a:t>Best possible grades – show the university what you are capable of and that you are ready for their challenging courses</a:t>
            </a:r>
          </a:p>
          <a:p>
            <a:r>
              <a:rPr lang="en-GB" dirty="0"/>
              <a:t>Making friends, learning together, supporting each other, pushing each other</a:t>
            </a:r>
          </a:p>
          <a:p>
            <a:r>
              <a:rPr lang="en-GB" dirty="0"/>
              <a:t>Specialist teachers make all the difference.  Good subject knowledge, good explanations and appropriate assessments help students to be their best selves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FB5C099-2498-45D0-8B06-18F8ECEB729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0608289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65225" y="1241425"/>
            <a:ext cx="4467225" cy="33496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FB5C099-2498-45D0-8B06-18F8ECEB729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7974413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65225" y="1241425"/>
            <a:ext cx="4467225" cy="33496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FB5C099-2498-45D0-8B06-18F8ECEB729B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03341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13" Type="http://schemas.openxmlformats.org/officeDocument/2006/relationships/image" Target="../media/image13.jpeg"/><Relationship Id="rId18" Type="http://schemas.openxmlformats.org/officeDocument/2006/relationships/image" Target="../media/image18.jpeg"/><Relationship Id="rId3" Type="http://schemas.openxmlformats.org/officeDocument/2006/relationships/image" Target="../media/image3.jpeg"/><Relationship Id="rId21" Type="http://schemas.openxmlformats.org/officeDocument/2006/relationships/image" Target="../media/image21.png"/><Relationship Id="rId7" Type="http://schemas.openxmlformats.org/officeDocument/2006/relationships/image" Target="../media/image7.jpeg"/><Relationship Id="rId12" Type="http://schemas.openxmlformats.org/officeDocument/2006/relationships/image" Target="../media/image12.jpeg"/><Relationship Id="rId17" Type="http://schemas.openxmlformats.org/officeDocument/2006/relationships/image" Target="../media/image17.jpeg"/><Relationship Id="rId2" Type="http://schemas.openxmlformats.org/officeDocument/2006/relationships/image" Target="../media/image2.jpeg"/><Relationship Id="rId16" Type="http://schemas.openxmlformats.org/officeDocument/2006/relationships/image" Target="../media/image16.jpeg"/><Relationship Id="rId20" Type="http://schemas.openxmlformats.org/officeDocument/2006/relationships/image" Target="../media/image20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jpeg"/><Relationship Id="rId11" Type="http://schemas.openxmlformats.org/officeDocument/2006/relationships/image" Target="../media/image11.jpeg"/><Relationship Id="rId5" Type="http://schemas.openxmlformats.org/officeDocument/2006/relationships/image" Target="../media/image5.jpeg"/><Relationship Id="rId15" Type="http://schemas.openxmlformats.org/officeDocument/2006/relationships/image" Target="../media/image15.jpeg"/><Relationship Id="rId23" Type="http://schemas.openxmlformats.org/officeDocument/2006/relationships/image" Target="../media/image23.jpeg"/><Relationship Id="rId10" Type="http://schemas.openxmlformats.org/officeDocument/2006/relationships/image" Target="../media/image10.jpeg"/><Relationship Id="rId19" Type="http://schemas.openxmlformats.org/officeDocument/2006/relationships/image" Target="../media/image19.png"/><Relationship Id="rId4" Type="http://schemas.openxmlformats.org/officeDocument/2006/relationships/image" Target="../media/image4.jpeg"/><Relationship Id="rId9" Type="http://schemas.openxmlformats.org/officeDocument/2006/relationships/image" Target="../media/image9.jpeg"/><Relationship Id="rId14" Type="http://schemas.openxmlformats.org/officeDocument/2006/relationships/image" Target="../media/image14.jpeg"/><Relationship Id="rId22" Type="http://schemas.openxmlformats.org/officeDocument/2006/relationships/image" Target="../media/image22.jpe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-14814" y="839755"/>
            <a:ext cx="9158814" cy="49092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sp>
        <p:nvSpPr>
          <p:cNvPr id="6" name="Rectangle 5"/>
          <p:cNvSpPr/>
          <p:nvPr userDrawn="1"/>
        </p:nvSpPr>
        <p:spPr>
          <a:xfrm>
            <a:off x="340502" y="1735115"/>
            <a:ext cx="5249156" cy="23775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350" b="0" i="0" u="none" strike="noStrike" kern="1200" cap="none" spc="0" normalizeH="0" baseline="0" noProof="0">
                <a:ln>
                  <a:noFill/>
                </a:ln>
                <a:solidFill>
                  <a:srgbClr val="5B9BD5"/>
                </a:solidFill>
                <a:effectLst/>
                <a:uLnTx/>
                <a:uFillTx/>
                <a:latin typeface="Praxis LT Pro Light"/>
                <a:ea typeface="+mn-ea"/>
                <a:cs typeface="+mn-cs"/>
              </a:rPr>
              <a:t>Every young person in our community deserves to have the best opportunities at life regardless of their individual circumstances.</a:t>
            </a: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350" b="0" i="0" u="none" strike="noStrike" kern="1200" cap="none" spc="0" normalizeH="0" baseline="0" noProof="0">
              <a:ln>
                <a:noFill/>
              </a:ln>
              <a:solidFill>
                <a:srgbClr val="5B9BD5"/>
              </a:solidFill>
              <a:effectLst/>
              <a:uLnTx/>
              <a:uFillTx/>
              <a:latin typeface="Praxis LT Pro Light"/>
              <a:ea typeface="+mn-ea"/>
              <a:cs typeface="+mn-cs"/>
            </a:endParaRP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350" b="0" i="0" u="none" strike="noStrike" kern="1200" cap="none" spc="0" normalizeH="0" baseline="0" noProof="0">
                <a:ln>
                  <a:noFill/>
                </a:ln>
                <a:solidFill>
                  <a:srgbClr val="5B9BD5"/>
                </a:solidFill>
                <a:effectLst/>
                <a:uLnTx/>
                <a:uFillTx/>
                <a:latin typeface="Praxis LT Pro Light"/>
                <a:ea typeface="+mn-ea"/>
                <a:cs typeface="+mn-cs"/>
              </a:rPr>
              <a:t>Education is the key to accessing these opportunities and we support and develop every member of our community to:</a:t>
            </a: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350" b="0" i="0" u="none" strike="noStrike" kern="1200" cap="none" spc="0" normalizeH="0" baseline="0" noProof="0">
              <a:ln>
                <a:noFill/>
              </a:ln>
              <a:solidFill>
                <a:srgbClr val="5B9BD5"/>
              </a:solidFill>
              <a:effectLst/>
              <a:uLnTx/>
              <a:uFillTx/>
              <a:latin typeface="Praxis LT Pro Light"/>
              <a:ea typeface="+mn-ea"/>
              <a:cs typeface="+mn-cs"/>
            </a:endParaRPr>
          </a:p>
          <a:p>
            <a:pPr marL="214313" marR="0" lvl="0" indent="-214313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350" b="0" i="0" u="none" strike="noStrike" kern="1200" cap="none" spc="0" normalizeH="0" baseline="0" noProof="0">
                <a:ln>
                  <a:noFill/>
                </a:ln>
                <a:solidFill>
                  <a:srgbClr val="5B9BD5"/>
                </a:solidFill>
                <a:effectLst/>
                <a:uLnTx/>
                <a:uFillTx/>
                <a:latin typeface="Praxis LT Pro Light"/>
                <a:ea typeface="+mn-ea"/>
                <a:cs typeface="+mn-cs"/>
              </a:rPr>
              <a:t>Think about their Thinking</a:t>
            </a:r>
          </a:p>
          <a:p>
            <a:pPr marL="214313" marR="0" lvl="0" indent="-214313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350" b="0" i="0" u="none" strike="noStrike" kern="1200" cap="none" spc="0" normalizeH="0" baseline="0" noProof="0">
                <a:ln>
                  <a:noFill/>
                </a:ln>
                <a:solidFill>
                  <a:srgbClr val="5B9BD5"/>
                </a:solidFill>
                <a:effectLst/>
                <a:uLnTx/>
                <a:uFillTx/>
                <a:latin typeface="Praxis LT Pro Light"/>
                <a:ea typeface="+mn-ea"/>
                <a:cs typeface="+mn-cs"/>
              </a:rPr>
              <a:t>Be their Best self</a:t>
            </a:r>
          </a:p>
          <a:p>
            <a:pPr marL="214313" marR="0" lvl="0" indent="-214313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350" b="0" i="0" u="none" strike="noStrike" kern="1200" cap="none" spc="0" normalizeH="0" baseline="0" noProof="0">
                <a:ln>
                  <a:noFill/>
                </a:ln>
                <a:solidFill>
                  <a:srgbClr val="5B9BD5"/>
                </a:solidFill>
                <a:effectLst/>
                <a:uLnTx/>
                <a:uFillTx/>
                <a:latin typeface="Praxis LT Pro Light"/>
                <a:ea typeface="+mn-ea"/>
                <a:cs typeface="+mn-cs"/>
              </a:rPr>
              <a:t>Shape their Success</a:t>
            </a: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350" b="0" i="0" u="none" strike="noStrike" kern="1200" cap="none" spc="0" normalizeH="0" baseline="0" noProof="0">
              <a:ln>
                <a:noFill/>
              </a:ln>
              <a:solidFill>
                <a:srgbClr val="5B9BD5"/>
              </a:solidFill>
              <a:effectLst/>
              <a:uLnTx/>
              <a:uFillTx/>
              <a:latin typeface="Praxis LT Pro Light"/>
              <a:ea typeface="+mn-ea"/>
              <a:cs typeface="+mn-cs"/>
            </a:endParaRP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350" b="0" i="0" u="none" strike="noStrike" kern="1200" cap="none" spc="0" normalizeH="0" baseline="0" noProof="0">
                <a:ln>
                  <a:noFill/>
                </a:ln>
                <a:solidFill>
                  <a:srgbClr val="5B9BD5"/>
                </a:solidFill>
                <a:effectLst/>
                <a:uLnTx/>
                <a:uFillTx/>
                <a:latin typeface="Praxis LT Pro Light"/>
                <a:ea typeface="+mn-ea"/>
                <a:cs typeface="+mn-cs"/>
              </a:rPr>
              <a:t>In this way Thinking Schools Academy Trust transforms life chances.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486E88C-20B8-4A58-92F6-7DC23619547F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2082" y="1239649"/>
            <a:ext cx="540000" cy="7200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575D1A27-D2CD-4404-9391-9FADF69D8543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8360" y="1239649"/>
            <a:ext cx="540000" cy="7200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868CC611-4067-4F55-BF0B-1F13823333BB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17223" y="1239649"/>
            <a:ext cx="540000" cy="7200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4AC154C-1EE6-45FB-A978-B20997A33B3A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9220" y="1239649"/>
            <a:ext cx="540000" cy="7200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653A7CED-2AC7-4458-8692-D3EAF2E7131D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0668" y="3825882"/>
            <a:ext cx="540000" cy="7200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56226B8C-F39C-4598-B9D2-FC4CDFA73E2D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2082" y="2127604"/>
            <a:ext cx="540000" cy="72000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58A2E162-0DC0-4EE3-B2A5-A76A0223D3AC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6948" y="2127604"/>
            <a:ext cx="540000" cy="72000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EA3EFCB4-65AB-4426-9B30-D8D31244B10F}"/>
              </a:ext>
            </a:extLst>
          </p:cNvPr>
          <p:cNvPicPr>
            <a:picLocks noChangeAspect="1"/>
          </p:cNvPicPr>
          <p:nvPr userDrawn="1"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7794" y="2976743"/>
            <a:ext cx="540000" cy="72000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510F2F13-E96D-4A1A-BDA7-D6BCD3F5E717}"/>
              </a:ext>
            </a:extLst>
          </p:cNvPr>
          <p:cNvPicPr>
            <a:picLocks noChangeAspect="1"/>
          </p:cNvPicPr>
          <p:nvPr userDrawn="1"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2661" y="2976743"/>
            <a:ext cx="540000" cy="72000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E7ED86F5-EFEB-47AD-ABBC-DB337E7F92F4}"/>
              </a:ext>
            </a:extLst>
          </p:cNvPr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5214" y="2976743"/>
            <a:ext cx="540000" cy="72000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DBC622DB-0B01-463C-B86A-107203C963FA}"/>
              </a:ext>
            </a:extLst>
          </p:cNvPr>
          <p:cNvPicPr>
            <a:picLocks noChangeAspect="1"/>
          </p:cNvPicPr>
          <p:nvPr userDrawn="1"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18633" y="2976743"/>
            <a:ext cx="540000" cy="72000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3B7CA71E-2059-409F-B97E-EBDAC5D037D4}"/>
              </a:ext>
            </a:extLst>
          </p:cNvPr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6242" y="2976743"/>
            <a:ext cx="540000" cy="720000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D1BAA092-4C2E-4D80-9C8C-470FA8ED0999}"/>
              </a:ext>
            </a:extLst>
          </p:cNvPr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5803" y="3825882"/>
            <a:ext cx="546998" cy="729331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65348658-A2B5-4F0B-B365-06722E2C9E24}"/>
              </a:ext>
            </a:extLst>
          </p:cNvPr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0366" y="3825882"/>
            <a:ext cx="540000" cy="720000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8A11C1A0-0942-4521-896A-27F0F2F5B771}"/>
              </a:ext>
            </a:extLst>
          </p:cNvPr>
          <p:cNvPicPr>
            <a:picLocks noChangeAspect="1"/>
          </p:cNvPicPr>
          <p:nvPr userDrawn="1"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0091" y="3825882"/>
            <a:ext cx="540000" cy="720000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FFC2178F-6EDB-4B03-8663-1113AD303AFD}"/>
              </a:ext>
            </a:extLst>
          </p:cNvPr>
          <p:cNvPicPr>
            <a:picLocks noChangeAspect="1"/>
          </p:cNvPicPr>
          <p:nvPr userDrawn="1"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8830" y="3825882"/>
            <a:ext cx="540000" cy="720000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1B012A21-5921-443E-9194-33BA3C163363}"/>
              </a:ext>
            </a:extLst>
          </p:cNvPr>
          <p:cNvPicPr>
            <a:picLocks noChangeAspect="1"/>
          </p:cNvPicPr>
          <p:nvPr userDrawn="1"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9658" y="1239649"/>
            <a:ext cx="540000" cy="720000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FA1B0E4F-F475-4C2F-80FB-8EC005DEACC3}"/>
              </a:ext>
            </a:extLst>
          </p:cNvPr>
          <p:cNvPicPr>
            <a:picLocks noChangeAspect="1"/>
          </p:cNvPicPr>
          <p:nvPr userDrawn="1"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8830" y="2127604"/>
            <a:ext cx="540000" cy="720000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F0993245-202B-4F0A-8357-4B346AB48505}"/>
              </a:ext>
            </a:extLst>
          </p:cNvPr>
          <p:cNvPicPr>
            <a:picLocks noChangeAspect="1"/>
          </p:cNvPicPr>
          <p:nvPr userDrawn="1"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16406" y="2127604"/>
            <a:ext cx="540000" cy="720000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9D2624D0-3485-4FC9-8724-9F223006CC76}"/>
              </a:ext>
            </a:extLst>
          </p:cNvPr>
          <p:cNvPicPr>
            <a:picLocks noChangeAspect="1"/>
          </p:cNvPicPr>
          <p:nvPr userDrawn="1"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2801" y="2127604"/>
            <a:ext cx="540000" cy="720000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355C53C5-E5E8-420D-A931-584B4DAD44E4}"/>
              </a:ext>
            </a:extLst>
          </p:cNvPr>
          <p:cNvPicPr>
            <a:picLocks noChangeAspect="1"/>
          </p:cNvPicPr>
          <p:nvPr userDrawn="1"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9658" y="4713837"/>
            <a:ext cx="1391818" cy="653226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96099CEE-4E18-40C8-B3CA-6C6EB531EB51}"/>
              </a:ext>
            </a:extLst>
          </p:cNvPr>
          <p:cNvPicPr>
            <a:picLocks noChangeAspect="1"/>
          </p:cNvPicPr>
          <p:nvPr userDrawn="1"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2444" y="4679688"/>
            <a:ext cx="846800" cy="653226"/>
          </a:xfrm>
          <a:prstGeom prst="rect">
            <a:avLst/>
          </a:prstGeom>
        </p:spPr>
      </p:pic>
      <p:sp>
        <p:nvSpPr>
          <p:cNvPr id="30" name="Title Placeholder 1">
            <a:extLst>
              <a:ext uri="{FF2B5EF4-FFF2-40B4-BE49-F238E27FC236}">
                <a16:creationId xmlns:a16="http://schemas.microsoft.com/office/drawing/2014/main" id="{4BF697FC-7AC3-410E-B090-EB249C6C63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3463" y="134747"/>
            <a:ext cx="7886700" cy="5637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51167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6003F48-8B26-4D5F-8522-2E8F9ED48167}"/>
              </a:ext>
            </a:extLst>
          </p:cNvPr>
          <p:cNvSpPr/>
          <p:nvPr userDrawn="1"/>
        </p:nvSpPr>
        <p:spPr>
          <a:xfrm>
            <a:off x="-1" y="788817"/>
            <a:ext cx="9144001" cy="50821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263535"/>
            <a:ext cx="7886700" cy="4189614"/>
          </a:xfrm>
        </p:spPr>
        <p:txBody>
          <a:bodyPr/>
          <a:lstStyle>
            <a:lvl1pPr>
              <a:defRPr>
                <a:solidFill>
                  <a:srgbClr val="5B9BD5"/>
                </a:solidFill>
              </a:defRPr>
            </a:lvl1pPr>
            <a:lvl2pPr>
              <a:defRPr>
                <a:solidFill>
                  <a:srgbClr val="5B9BD5"/>
                </a:solidFill>
              </a:defRPr>
            </a:lvl2pPr>
            <a:lvl3pPr>
              <a:defRPr>
                <a:solidFill>
                  <a:srgbClr val="5B9BD5"/>
                </a:solidFill>
              </a:defRPr>
            </a:lvl3pPr>
            <a:lvl4pPr>
              <a:defRPr>
                <a:solidFill>
                  <a:srgbClr val="5B9BD5"/>
                </a:solidFill>
              </a:defRPr>
            </a:lvl4pPr>
            <a:lvl5pPr>
              <a:defRPr>
                <a:solidFill>
                  <a:srgbClr val="5B9BD5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itle Placeholder 1">
            <a:extLst>
              <a:ext uri="{FF2B5EF4-FFF2-40B4-BE49-F238E27FC236}">
                <a16:creationId xmlns:a16="http://schemas.microsoft.com/office/drawing/2014/main" id="{F4131284-BCF9-4C4A-A51F-21B6B65566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3463" y="134747"/>
            <a:ext cx="7886700" cy="5637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29074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1856169B-ED8F-4893-A9B2-FFE6D4FDA84B}"/>
              </a:ext>
            </a:extLst>
          </p:cNvPr>
          <p:cNvSpPr/>
          <p:nvPr userDrawn="1"/>
        </p:nvSpPr>
        <p:spPr>
          <a:xfrm>
            <a:off x="-1" y="788817"/>
            <a:ext cx="9144001" cy="50821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1246910"/>
            <a:ext cx="7886700" cy="4227616"/>
          </a:xfrm>
        </p:spPr>
        <p:txBody>
          <a:bodyPr/>
          <a:lstStyle>
            <a:lvl1pPr marL="0" indent="0">
              <a:buNone/>
              <a:defRPr sz="1800">
                <a:solidFill>
                  <a:srgbClr val="5B9BD5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F75FEED8-DBC0-4CC6-9226-FFF3EA4909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3463" y="134747"/>
            <a:ext cx="7886700" cy="5637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30681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1FC32DCC-B7B9-472C-B7B0-E8307711AD0C}"/>
              </a:ext>
            </a:extLst>
          </p:cNvPr>
          <p:cNvSpPr/>
          <p:nvPr userDrawn="1"/>
        </p:nvSpPr>
        <p:spPr>
          <a:xfrm>
            <a:off x="-1" y="788817"/>
            <a:ext cx="9144001" cy="50821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230285"/>
            <a:ext cx="3886200" cy="4593620"/>
          </a:xfrm>
        </p:spPr>
        <p:txBody>
          <a:bodyPr/>
          <a:lstStyle>
            <a:lvl1pPr>
              <a:defRPr>
                <a:solidFill>
                  <a:srgbClr val="5B9BD5"/>
                </a:solidFill>
              </a:defRPr>
            </a:lvl1pPr>
            <a:lvl2pPr>
              <a:defRPr>
                <a:solidFill>
                  <a:srgbClr val="5B9BD5"/>
                </a:solidFill>
              </a:defRPr>
            </a:lvl2pPr>
            <a:lvl3pPr>
              <a:defRPr>
                <a:solidFill>
                  <a:srgbClr val="5B9BD5"/>
                </a:solidFill>
              </a:defRPr>
            </a:lvl3pPr>
            <a:lvl4pPr>
              <a:defRPr>
                <a:solidFill>
                  <a:srgbClr val="5B9BD5"/>
                </a:solidFill>
              </a:defRPr>
            </a:lvl4pPr>
            <a:lvl5pPr>
              <a:defRPr>
                <a:solidFill>
                  <a:srgbClr val="5B9BD5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230285"/>
            <a:ext cx="3886200" cy="4239491"/>
          </a:xfrm>
        </p:spPr>
        <p:txBody>
          <a:bodyPr/>
          <a:lstStyle>
            <a:lvl1pPr>
              <a:defRPr>
                <a:solidFill>
                  <a:srgbClr val="5B9BD5"/>
                </a:solidFill>
              </a:defRPr>
            </a:lvl1pPr>
            <a:lvl2pPr>
              <a:defRPr>
                <a:solidFill>
                  <a:srgbClr val="5B9BD5"/>
                </a:solidFill>
              </a:defRPr>
            </a:lvl2pPr>
            <a:lvl3pPr>
              <a:defRPr>
                <a:solidFill>
                  <a:srgbClr val="5B9BD5"/>
                </a:solidFill>
              </a:defRPr>
            </a:lvl3pPr>
            <a:lvl4pPr>
              <a:defRPr>
                <a:solidFill>
                  <a:srgbClr val="5B9BD5"/>
                </a:solidFill>
              </a:defRPr>
            </a:lvl4pPr>
            <a:lvl5pPr>
              <a:defRPr>
                <a:solidFill>
                  <a:srgbClr val="5B9BD5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itle Placeholder 1">
            <a:extLst>
              <a:ext uri="{FF2B5EF4-FFF2-40B4-BE49-F238E27FC236}">
                <a16:creationId xmlns:a16="http://schemas.microsoft.com/office/drawing/2014/main" id="{DEC6C5A3-0177-41DE-8F0C-EE3FDBD475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3463" y="134747"/>
            <a:ext cx="7886700" cy="5637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81848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E46F93B7-00F5-4244-9B74-EE2057A6F46D}"/>
              </a:ext>
            </a:extLst>
          </p:cNvPr>
          <p:cNvSpPr/>
          <p:nvPr userDrawn="1"/>
        </p:nvSpPr>
        <p:spPr>
          <a:xfrm>
            <a:off x="-1" y="788817"/>
            <a:ext cx="9144001" cy="50821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816645"/>
            <a:ext cx="3868340" cy="823912"/>
          </a:xfrm>
        </p:spPr>
        <p:txBody>
          <a:bodyPr anchor="b"/>
          <a:lstStyle>
            <a:lvl1pPr marL="0" indent="0">
              <a:buNone/>
              <a:defRPr sz="1800" b="1">
                <a:solidFill>
                  <a:srgbClr val="5B9BD5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657182"/>
            <a:ext cx="3868340" cy="4170646"/>
          </a:xfrm>
        </p:spPr>
        <p:txBody>
          <a:bodyPr/>
          <a:lstStyle>
            <a:lvl1pPr>
              <a:defRPr>
                <a:solidFill>
                  <a:srgbClr val="5B9BD5"/>
                </a:solidFill>
              </a:defRPr>
            </a:lvl1pPr>
            <a:lvl2pPr>
              <a:defRPr>
                <a:solidFill>
                  <a:srgbClr val="5B9BD5"/>
                </a:solidFill>
              </a:defRPr>
            </a:lvl2pPr>
            <a:lvl3pPr>
              <a:defRPr>
                <a:solidFill>
                  <a:srgbClr val="5B9BD5"/>
                </a:solidFill>
              </a:defRPr>
            </a:lvl3pPr>
            <a:lvl4pPr>
              <a:defRPr>
                <a:solidFill>
                  <a:srgbClr val="5B9BD5"/>
                </a:solidFill>
              </a:defRPr>
            </a:lvl4pPr>
            <a:lvl5pPr>
              <a:defRPr>
                <a:solidFill>
                  <a:srgbClr val="5B9BD5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816645"/>
            <a:ext cx="3887391" cy="823912"/>
          </a:xfrm>
        </p:spPr>
        <p:txBody>
          <a:bodyPr anchor="b"/>
          <a:lstStyle>
            <a:lvl1pPr marL="0" indent="0">
              <a:buNone/>
              <a:defRPr sz="1800" b="1">
                <a:solidFill>
                  <a:srgbClr val="5B9BD5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657183"/>
            <a:ext cx="3887391" cy="3845843"/>
          </a:xfrm>
        </p:spPr>
        <p:txBody>
          <a:bodyPr/>
          <a:lstStyle>
            <a:lvl1pPr>
              <a:defRPr>
                <a:solidFill>
                  <a:srgbClr val="5B9BD5"/>
                </a:solidFill>
              </a:defRPr>
            </a:lvl1pPr>
            <a:lvl2pPr>
              <a:defRPr>
                <a:solidFill>
                  <a:srgbClr val="5B9BD5"/>
                </a:solidFill>
              </a:defRPr>
            </a:lvl2pPr>
            <a:lvl3pPr>
              <a:defRPr>
                <a:solidFill>
                  <a:srgbClr val="5B9BD5"/>
                </a:solidFill>
              </a:defRPr>
            </a:lvl3pPr>
            <a:lvl4pPr>
              <a:defRPr>
                <a:solidFill>
                  <a:srgbClr val="5B9BD5"/>
                </a:solidFill>
              </a:defRPr>
            </a:lvl4pPr>
            <a:lvl5pPr>
              <a:defRPr>
                <a:solidFill>
                  <a:srgbClr val="5B9BD5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Title Placeholder 1">
            <a:extLst>
              <a:ext uri="{FF2B5EF4-FFF2-40B4-BE49-F238E27FC236}">
                <a16:creationId xmlns:a16="http://schemas.microsoft.com/office/drawing/2014/main" id="{B0D15DE2-CC60-4173-9F4A-4EB867B0B1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3463" y="134747"/>
            <a:ext cx="7886700" cy="5637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38473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12D5CC8B-A826-4370-809A-B3621357CBDB}"/>
              </a:ext>
            </a:extLst>
          </p:cNvPr>
          <p:cNvSpPr/>
          <p:nvPr userDrawn="1"/>
        </p:nvSpPr>
        <p:spPr>
          <a:xfrm>
            <a:off x="-1" y="788817"/>
            <a:ext cx="9144001" cy="50821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477BEF4-F664-4EB9-9380-72A0564CB4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3463" y="134747"/>
            <a:ext cx="7886700" cy="5637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18554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B88ED3B5-621C-4024-B3D7-F70CB7275B53}"/>
              </a:ext>
            </a:extLst>
          </p:cNvPr>
          <p:cNvSpPr/>
          <p:nvPr userDrawn="1"/>
        </p:nvSpPr>
        <p:spPr>
          <a:xfrm>
            <a:off x="-1" y="788817"/>
            <a:ext cx="9144001" cy="50821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573575"/>
            <a:ext cx="2949178" cy="1600200"/>
          </a:xfrm>
        </p:spPr>
        <p:txBody>
          <a:bodyPr anchor="b"/>
          <a:lstStyle>
            <a:lvl1pPr algn="l">
              <a:defRPr sz="2400">
                <a:solidFill>
                  <a:srgbClr val="5B9BD5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1186926"/>
            <a:ext cx="4629150" cy="4316100"/>
          </a:xfrm>
        </p:spPr>
        <p:txBody>
          <a:bodyPr/>
          <a:lstStyle>
            <a:lvl1pPr>
              <a:defRPr sz="2400">
                <a:solidFill>
                  <a:srgbClr val="5B9BD5"/>
                </a:solidFill>
              </a:defRPr>
            </a:lvl1pPr>
            <a:lvl2pPr>
              <a:defRPr sz="2100">
                <a:solidFill>
                  <a:srgbClr val="5B9BD5"/>
                </a:solidFill>
              </a:defRPr>
            </a:lvl2pPr>
            <a:lvl3pPr>
              <a:defRPr sz="1800">
                <a:solidFill>
                  <a:srgbClr val="5B9BD5"/>
                </a:solidFill>
              </a:defRPr>
            </a:lvl3pPr>
            <a:lvl4pPr>
              <a:defRPr sz="1500">
                <a:solidFill>
                  <a:srgbClr val="5B9BD5"/>
                </a:solidFill>
              </a:defRPr>
            </a:lvl4pPr>
            <a:lvl5pPr>
              <a:defRPr sz="1500">
                <a:solidFill>
                  <a:srgbClr val="5B9BD5"/>
                </a:solidFill>
              </a:defRPr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173776"/>
            <a:ext cx="2949178" cy="3618733"/>
          </a:xfrm>
        </p:spPr>
        <p:txBody>
          <a:bodyPr/>
          <a:lstStyle>
            <a:lvl1pPr marL="0" indent="0">
              <a:buNone/>
              <a:defRPr sz="1200">
                <a:solidFill>
                  <a:srgbClr val="5B9BD5"/>
                </a:solidFill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Title Placeholder 1">
            <a:extLst>
              <a:ext uri="{FF2B5EF4-FFF2-40B4-BE49-F238E27FC236}">
                <a16:creationId xmlns:a16="http://schemas.microsoft.com/office/drawing/2014/main" id="{D8B61ED1-13E7-4E5B-9DA1-A09E59B58407}"/>
              </a:ext>
            </a:extLst>
          </p:cNvPr>
          <p:cNvSpPr txBox="1">
            <a:spLocks/>
          </p:cNvSpPr>
          <p:nvPr userDrawn="1"/>
        </p:nvSpPr>
        <p:spPr>
          <a:xfrm>
            <a:off x="703463" y="134747"/>
            <a:ext cx="7886700" cy="563765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300"/>
              <a:t>Click to edit Master title style</a:t>
            </a:r>
            <a:endParaRPr lang="en-GB" sz="3300"/>
          </a:p>
        </p:txBody>
      </p:sp>
    </p:spTree>
    <p:extLst>
      <p:ext uri="{BB962C8B-B14F-4D97-AF65-F5344CB8AC3E}">
        <p14:creationId xmlns:p14="http://schemas.microsoft.com/office/powerpoint/2010/main" val="7055840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FBD4638A-E72C-4355-9CAE-7DB59B81973E}"/>
              </a:ext>
            </a:extLst>
          </p:cNvPr>
          <p:cNvSpPr/>
          <p:nvPr userDrawn="1"/>
        </p:nvSpPr>
        <p:spPr>
          <a:xfrm>
            <a:off x="-1" y="788817"/>
            <a:ext cx="9144001" cy="50821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573575"/>
            <a:ext cx="2949178" cy="1600200"/>
          </a:xfrm>
        </p:spPr>
        <p:txBody>
          <a:bodyPr anchor="b"/>
          <a:lstStyle>
            <a:lvl1pPr>
              <a:defRPr sz="2400">
                <a:solidFill>
                  <a:srgbClr val="5B9BD5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1186927"/>
            <a:ext cx="4629150" cy="4316099"/>
          </a:xfrm>
        </p:spPr>
        <p:txBody>
          <a:bodyPr/>
          <a:lstStyle>
            <a:lvl1pPr marL="0" indent="0">
              <a:buNone/>
              <a:defRPr sz="2400">
                <a:solidFill>
                  <a:srgbClr val="5B9BD5"/>
                </a:solidFill>
              </a:defRPr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173776"/>
            <a:ext cx="2949178" cy="3603035"/>
          </a:xfrm>
        </p:spPr>
        <p:txBody>
          <a:bodyPr/>
          <a:lstStyle>
            <a:lvl1pPr marL="0" indent="0">
              <a:buNone/>
              <a:defRPr sz="1200">
                <a:solidFill>
                  <a:srgbClr val="5B9BD5"/>
                </a:solidFill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Title Placeholder 1">
            <a:extLst>
              <a:ext uri="{FF2B5EF4-FFF2-40B4-BE49-F238E27FC236}">
                <a16:creationId xmlns:a16="http://schemas.microsoft.com/office/drawing/2014/main" id="{982A938C-D10F-47CB-9B0E-2B541E1ABDCC}"/>
              </a:ext>
            </a:extLst>
          </p:cNvPr>
          <p:cNvSpPr txBox="1">
            <a:spLocks/>
          </p:cNvSpPr>
          <p:nvPr userDrawn="1"/>
        </p:nvSpPr>
        <p:spPr>
          <a:xfrm>
            <a:off x="703463" y="134747"/>
            <a:ext cx="7886700" cy="563765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300"/>
              <a:t>Click to edit Master title style</a:t>
            </a:r>
            <a:endParaRPr lang="en-GB" sz="3300"/>
          </a:p>
        </p:txBody>
      </p:sp>
    </p:spTree>
    <p:extLst>
      <p:ext uri="{BB962C8B-B14F-4D97-AF65-F5344CB8AC3E}">
        <p14:creationId xmlns:p14="http://schemas.microsoft.com/office/powerpoint/2010/main" val="41681962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ADEF7555-AA2F-41A8-85FD-7342E40B1F7C}"/>
              </a:ext>
            </a:extLst>
          </p:cNvPr>
          <p:cNvSpPr/>
          <p:nvPr userDrawn="1"/>
        </p:nvSpPr>
        <p:spPr>
          <a:xfrm>
            <a:off x="-1" y="788817"/>
            <a:ext cx="9144001" cy="50821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1210487"/>
            <a:ext cx="7886700" cy="4259289"/>
          </a:xfrm>
        </p:spPr>
        <p:txBody>
          <a:bodyPr vert="eaVert"/>
          <a:lstStyle>
            <a:lvl1pPr>
              <a:defRPr>
                <a:solidFill>
                  <a:srgbClr val="5B9BD5"/>
                </a:solidFill>
              </a:defRPr>
            </a:lvl1pPr>
            <a:lvl2pPr>
              <a:defRPr>
                <a:solidFill>
                  <a:srgbClr val="5B9BD5"/>
                </a:solidFill>
              </a:defRPr>
            </a:lvl2pPr>
            <a:lvl3pPr>
              <a:defRPr>
                <a:solidFill>
                  <a:srgbClr val="5B9BD5"/>
                </a:solidFill>
              </a:defRPr>
            </a:lvl3pPr>
            <a:lvl4pPr>
              <a:defRPr>
                <a:solidFill>
                  <a:srgbClr val="5B9BD5"/>
                </a:solidFill>
              </a:defRPr>
            </a:lvl4pPr>
            <a:lvl5pPr>
              <a:defRPr>
                <a:solidFill>
                  <a:srgbClr val="5B9BD5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73440089-3275-4EC3-8F49-B8FB1950C0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3463" y="134747"/>
            <a:ext cx="7886700" cy="5637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87122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7A3DB9AE-9530-4DD9-990B-CAADF9EA4494}"/>
              </a:ext>
            </a:extLst>
          </p:cNvPr>
          <p:cNvSpPr/>
          <p:nvPr userDrawn="1"/>
        </p:nvSpPr>
        <p:spPr>
          <a:xfrm>
            <a:off x="-1" y="788817"/>
            <a:ext cx="9144001" cy="50821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1196392"/>
            <a:ext cx="1971675" cy="4273384"/>
          </a:xfrm>
        </p:spPr>
        <p:txBody>
          <a:bodyPr vert="eaVert"/>
          <a:lstStyle>
            <a:lvl1pPr algn="l">
              <a:defRPr>
                <a:solidFill>
                  <a:srgbClr val="5B9BD5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1196391"/>
            <a:ext cx="5800725" cy="4572570"/>
          </a:xfrm>
        </p:spPr>
        <p:txBody>
          <a:bodyPr vert="eaVert"/>
          <a:lstStyle>
            <a:lvl1pPr>
              <a:defRPr>
                <a:solidFill>
                  <a:srgbClr val="5B9BD5"/>
                </a:solidFill>
              </a:defRPr>
            </a:lvl1pPr>
            <a:lvl2pPr>
              <a:defRPr>
                <a:solidFill>
                  <a:srgbClr val="5B9BD5"/>
                </a:solidFill>
              </a:defRPr>
            </a:lvl2pPr>
            <a:lvl3pPr>
              <a:defRPr>
                <a:solidFill>
                  <a:srgbClr val="5B9BD5"/>
                </a:solidFill>
              </a:defRPr>
            </a:lvl3pPr>
            <a:lvl4pPr>
              <a:defRPr>
                <a:solidFill>
                  <a:srgbClr val="5B9BD5"/>
                </a:solidFill>
              </a:defRPr>
            </a:lvl4pPr>
            <a:lvl5pPr>
              <a:defRPr>
                <a:solidFill>
                  <a:srgbClr val="5B9BD5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itle Placeholder 1">
            <a:extLst>
              <a:ext uri="{FF2B5EF4-FFF2-40B4-BE49-F238E27FC236}">
                <a16:creationId xmlns:a16="http://schemas.microsoft.com/office/drawing/2014/main" id="{CCB40D6D-2705-4F6B-ACA9-45C109B11908}"/>
              </a:ext>
            </a:extLst>
          </p:cNvPr>
          <p:cNvSpPr txBox="1">
            <a:spLocks/>
          </p:cNvSpPr>
          <p:nvPr userDrawn="1"/>
        </p:nvSpPr>
        <p:spPr>
          <a:xfrm>
            <a:off x="703463" y="134747"/>
            <a:ext cx="7886700" cy="563765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300"/>
              <a:t>Click to edit Master title style</a:t>
            </a:r>
            <a:endParaRPr lang="en-GB" sz="3300"/>
          </a:p>
        </p:txBody>
      </p:sp>
    </p:spTree>
    <p:extLst>
      <p:ext uri="{BB962C8B-B14F-4D97-AF65-F5344CB8AC3E}">
        <p14:creationId xmlns:p14="http://schemas.microsoft.com/office/powerpoint/2010/main" val="18217176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8A20E1-4AAD-495A-8A14-61A5460FE2F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145FC9D-09ED-4111-8F1B-B7813F0FDB2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9FD19F2-3A5C-4F71-8F44-6311F2C545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6B97EC-D912-482E-97A8-E5E4905B227B}" type="datetimeFigureOut">
              <a:rPr lang="en-GB" smtClean="0"/>
              <a:t>19/11/2025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F419497-7A2D-4536-B4B9-D13B2EF803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4439912-B940-4F65-A1FF-992EB7BAF4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A6C6DF-7E1E-45DE-8755-CBB70CC778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73562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597C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03463" y="134747"/>
            <a:ext cx="7886700" cy="5637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246909"/>
            <a:ext cx="7886700" cy="42062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3393" y="6042783"/>
            <a:ext cx="1654160" cy="633817"/>
          </a:xfrm>
          <a:prstGeom prst="rect">
            <a:avLst/>
          </a:prstGeom>
        </p:spPr>
      </p:pic>
      <p:sp>
        <p:nvSpPr>
          <p:cNvPr id="4" name="TextBox 3"/>
          <p:cNvSpPr txBox="1"/>
          <p:nvPr userDrawn="1"/>
        </p:nvSpPr>
        <p:spPr>
          <a:xfrm>
            <a:off x="468012" y="6098080"/>
            <a:ext cx="4876286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100"/>
              <a:t>TRANSFORMING</a:t>
            </a:r>
            <a:r>
              <a:rPr lang="en-GB" sz="2100" baseline="0"/>
              <a:t> LIFE CHANCES</a:t>
            </a:r>
            <a:endParaRPr lang="en-GB" sz="2100"/>
          </a:p>
        </p:txBody>
      </p:sp>
    </p:spTree>
    <p:extLst>
      <p:ext uri="{BB962C8B-B14F-4D97-AF65-F5344CB8AC3E}">
        <p14:creationId xmlns:p14="http://schemas.microsoft.com/office/powerpoint/2010/main" val="37758231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r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eg"/><Relationship Id="rId3" Type="http://schemas.openxmlformats.org/officeDocument/2006/relationships/image" Target="../media/image24.jpeg"/><Relationship Id="rId7" Type="http://schemas.openxmlformats.org/officeDocument/2006/relationships/image" Target="../media/image2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jpeg"/><Relationship Id="rId11" Type="http://schemas.openxmlformats.org/officeDocument/2006/relationships/image" Target="../media/image32.jpeg"/><Relationship Id="rId5" Type="http://schemas.openxmlformats.org/officeDocument/2006/relationships/image" Target="../media/image26.jpeg"/><Relationship Id="rId10" Type="http://schemas.openxmlformats.org/officeDocument/2006/relationships/image" Target="../media/image31.jpeg"/><Relationship Id="rId4" Type="http://schemas.openxmlformats.org/officeDocument/2006/relationships/image" Target="../media/image25.jpeg"/><Relationship Id="rId9" Type="http://schemas.openxmlformats.org/officeDocument/2006/relationships/image" Target="../media/image30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jpeg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:a16="http://schemas.microsoft.com/office/drawing/2014/main" id="{CAF43D5F-5C97-95CD-9C16-E6D820D94CEB}"/>
              </a:ext>
            </a:extLst>
          </p:cNvPr>
          <p:cNvSpPr/>
          <p:nvPr/>
        </p:nvSpPr>
        <p:spPr>
          <a:xfrm>
            <a:off x="100012" y="1505230"/>
            <a:ext cx="2306171" cy="3691217"/>
          </a:xfrm>
          <a:solidFill>
            <a:schemeClr val="tx2"/>
          </a:solidFill>
          <a:ln w="28575">
            <a:solidFill>
              <a:schemeClr val="accent1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endParaRPr lang="en-GB" sz="1350">
              <a:solidFill>
                <a:prstClr val="white"/>
              </a:solidFill>
              <a:latin typeface="Praxis LT Pro Light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413CBA5-10A9-49FF-8561-152214388A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12633" y="944863"/>
            <a:ext cx="6128006" cy="422824"/>
          </a:xfrm>
        </p:spPr>
        <p:txBody>
          <a:bodyPr>
            <a:noAutofit/>
          </a:bodyPr>
          <a:lstStyle/>
          <a:p>
            <a:pPr algn="l"/>
            <a:r>
              <a:rPr lang="en-GB" sz="2700" b="1" dirty="0">
                <a:solidFill>
                  <a:schemeClr val="accent1">
                    <a:lumMod val="50000"/>
                  </a:schemeClr>
                </a:solidFill>
                <a:ea typeface="+mj-lt"/>
                <a:cs typeface="+mj-lt"/>
              </a:rPr>
              <a:t>Open Evening</a:t>
            </a:r>
            <a:r>
              <a:rPr lang="en-GB" sz="2700" dirty="0">
                <a:ea typeface="+mj-lt"/>
                <a:cs typeface="+mj-lt"/>
              </a:rPr>
              <a:t>  13th November 2025</a:t>
            </a:r>
            <a:endParaRPr lang="en-US" sz="2700" dirty="0"/>
          </a:p>
        </p:txBody>
      </p:sp>
      <p:pic>
        <p:nvPicPr>
          <p:cNvPr id="17" name="Picture 17">
            <a:extLst>
              <a:ext uri="{FF2B5EF4-FFF2-40B4-BE49-F238E27FC236}">
                <a16:creationId xmlns:a16="http://schemas.microsoft.com/office/drawing/2014/main" id="{623EA7F8-6B6E-1967-7CC9-1892ACF022D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802" t="7104" r="350" b="9290"/>
          <a:stretch/>
        </p:blipFill>
        <p:spPr>
          <a:xfrm>
            <a:off x="2474259" y="2996808"/>
            <a:ext cx="1898198" cy="1032062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6C97BF68-0847-0BCA-C687-3895DEBA78F1}"/>
              </a:ext>
            </a:extLst>
          </p:cNvPr>
          <p:cNvSpPr txBox="1"/>
          <p:nvPr/>
        </p:nvSpPr>
        <p:spPr>
          <a:xfrm>
            <a:off x="228354" y="4485167"/>
            <a:ext cx="2065353" cy="577081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 defTabSz="685800">
              <a:defRPr/>
            </a:pPr>
            <a:r>
              <a:rPr lang="en-GB" sz="3300" b="1">
                <a:solidFill>
                  <a:srgbClr val="FFFFFF"/>
                </a:solidFill>
                <a:latin typeface="Praxis LT Pro Light"/>
              </a:rPr>
              <a:t>Welcome</a:t>
            </a:r>
            <a:endParaRPr lang="en-GB" sz="3600" b="1">
              <a:solidFill>
                <a:srgbClr val="FFFFFF"/>
              </a:solidFill>
              <a:latin typeface="Praxis LT Pro Light"/>
            </a:endParaRPr>
          </a:p>
        </p:txBody>
      </p:sp>
      <p:pic>
        <p:nvPicPr>
          <p:cNvPr id="3" name="Picture 4" descr="A picture containing text, person, building, outdoor&#10;&#10;Description automatically generated">
            <a:extLst>
              <a:ext uri="{FF2B5EF4-FFF2-40B4-BE49-F238E27FC236}">
                <a16:creationId xmlns:a16="http://schemas.microsoft.com/office/drawing/2014/main" id="{14A0AF8E-22F9-52D3-663C-40313827DBD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1403" t="-35" r="383" b="35"/>
          <a:stretch/>
        </p:blipFill>
        <p:spPr>
          <a:xfrm>
            <a:off x="2912633" y="1480177"/>
            <a:ext cx="1100807" cy="1521387"/>
          </a:xfrm>
          <a:prstGeom prst="rect">
            <a:avLst/>
          </a:prstGeom>
        </p:spPr>
      </p:pic>
      <p:pic>
        <p:nvPicPr>
          <p:cNvPr id="5" name="Picture 6">
            <a:extLst>
              <a:ext uri="{FF2B5EF4-FFF2-40B4-BE49-F238E27FC236}">
                <a16:creationId xmlns:a16="http://schemas.microsoft.com/office/drawing/2014/main" id="{F826A264-92AD-BD78-6A7C-9D3F15E5BE8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10634" y="1472505"/>
            <a:ext cx="1680884" cy="1290817"/>
          </a:xfrm>
          <a:prstGeom prst="rect">
            <a:avLst/>
          </a:prstGeom>
        </p:spPr>
      </p:pic>
      <p:pic>
        <p:nvPicPr>
          <p:cNvPr id="9" name="Picture 11" descr="A picture containing person, floor, indoor&#10;&#10;Description automatically generated">
            <a:extLst>
              <a:ext uri="{FF2B5EF4-FFF2-40B4-BE49-F238E27FC236}">
                <a16:creationId xmlns:a16="http://schemas.microsoft.com/office/drawing/2014/main" id="{DCF5E0F9-62B6-7A1E-0E6B-F49E98844D11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93" t="7463" r="-93"/>
          <a:stretch/>
        </p:blipFill>
        <p:spPr>
          <a:xfrm>
            <a:off x="4410635" y="3997455"/>
            <a:ext cx="1680967" cy="1251511"/>
          </a:xfrm>
          <a:prstGeom prst="rect">
            <a:avLst/>
          </a:prstGeom>
        </p:spPr>
      </p:pic>
      <p:pic>
        <p:nvPicPr>
          <p:cNvPr id="12" name="Picture 12">
            <a:extLst>
              <a:ext uri="{FF2B5EF4-FFF2-40B4-BE49-F238E27FC236}">
                <a16:creationId xmlns:a16="http://schemas.microsoft.com/office/drawing/2014/main" id="{4F077A3E-2A1D-EDD5-9F01-3399694D2BFC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t="8290" b="518"/>
          <a:stretch/>
        </p:blipFill>
        <p:spPr>
          <a:xfrm>
            <a:off x="2474261" y="4069393"/>
            <a:ext cx="1916206" cy="1180319"/>
          </a:xfrm>
          <a:prstGeom prst="rect">
            <a:avLst/>
          </a:prstGeom>
        </p:spPr>
      </p:pic>
      <p:pic>
        <p:nvPicPr>
          <p:cNvPr id="13" name="Picture 13">
            <a:extLst>
              <a:ext uri="{FF2B5EF4-FFF2-40B4-BE49-F238E27FC236}">
                <a16:creationId xmlns:a16="http://schemas.microsoft.com/office/drawing/2014/main" id="{00A175A8-D4F1-19F7-4F5E-8314C6812C8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410635" y="2796989"/>
            <a:ext cx="1680883" cy="1156447"/>
          </a:xfrm>
          <a:prstGeom prst="rect">
            <a:avLst/>
          </a:prstGeom>
        </p:spPr>
      </p:pic>
      <p:pic>
        <p:nvPicPr>
          <p:cNvPr id="14" name="Picture 14" descr="A picture containing person, indoor, person, preparing&#10;&#10;Description automatically generated">
            <a:extLst>
              <a:ext uri="{FF2B5EF4-FFF2-40B4-BE49-F238E27FC236}">
                <a16:creationId xmlns:a16="http://schemas.microsoft.com/office/drawing/2014/main" id="{D36B32EA-6D13-ED5D-2411-58FFC9F62906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10268" t="26" r="1562" b="-301"/>
          <a:stretch/>
        </p:blipFill>
        <p:spPr>
          <a:xfrm>
            <a:off x="6138581" y="1472505"/>
            <a:ext cx="2655797" cy="3784134"/>
          </a:xfrm>
          <a:prstGeom prst="rect">
            <a:avLst/>
          </a:prstGeom>
        </p:spPr>
      </p:pic>
      <p:pic>
        <p:nvPicPr>
          <p:cNvPr id="15" name="Picture 15">
            <a:extLst>
              <a:ext uri="{FF2B5EF4-FFF2-40B4-BE49-F238E27FC236}">
                <a16:creationId xmlns:a16="http://schemas.microsoft.com/office/drawing/2014/main" id="{77336BE8-B313-FFB8-12A3-D02A788571FB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35324" y="2162872"/>
            <a:ext cx="2057400" cy="1644749"/>
          </a:xfrm>
          <a:prstGeom prst="rect">
            <a:avLst/>
          </a:prstGeom>
        </p:spPr>
      </p:pic>
      <p:pic>
        <p:nvPicPr>
          <p:cNvPr id="4" name="Picture 4" descr="Logo&#10;&#10;Description automatically generated">
            <a:extLst>
              <a:ext uri="{FF2B5EF4-FFF2-40B4-BE49-F238E27FC236}">
                <a16:creationId xmlns:a16="http://schemas.microsoft.com/office/drawing/2014/main" id="{8DBBAB87-C4CA-CF83-9B6E-8A5752F64ACE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50962" y="889852"/>
            <a:ext cx="1019987" cy="10636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81478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B448296C-FA24-CB7A-8129-0DA036AADFA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sz="2700" dirty="0"/>
              <a:t>The WHY!</a:t>
            </a:r>
          </a:p>
          <a:p>
            <a:endParaRPr lang="en-GB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52B87E44-6997-A279-B33F-967609BDF7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3471" y="966991"/>
            <a:ext cx="7730742" cy="422824"/>
          </a:xfrm>
        </p:spPr>
        <p:txBody>
          <a:bodyPr>
            <a:normAutofit fontScale="90000"/>
          </a:bodyPr>
          <a:lstStyle/>
          <a:p>
            <a:r>
              <a:rPr lang="en-GB" dirty="0"/>
              <a:t>Mr Jenkins Head of Sixth Form</a:t>
            </a:r>
          </a:p>
        </p:txBody>
      </p:sp>
    </p:spTree>
    <p:extLst>
      <p:ext uri="{BB962C8B-B14F-4D97-AF65-F5344CB8AC3E}">
        <p14:creationId xmlns:p14="http://schemas.microsoft.com/office/powerpoint/2010/main" val="2796557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57192570-71A4-4B48-81CF-5439BAA5BD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8972" y="976950"/>
            <a:ext cx="8635028" cy="422824"/>
          </a:xfrm>
        </p:spPr>
        <p:txBody>
          <a:bodyPr>
            <a:noAutofit/>
          </a:bodyPr>
          <a:lstStyle/>
          <a:p>
            <a:r>
              <a:rPr lang="en-GB" sz="2700" dirty="0"/>
              <a:t>Preparing you for your best Post-18 Next Steps</a:t>
            </a:r>
          </a:p>
        </p:txBody>
      </p:sp>
      <p:sp>
        <p:nvSpPr>
          <p:cNvPr id="5" name="Content Placeholder 3">
            <a:extLst>
              <a:ext uri="{FF2B5EF4-FFF2-40B4-BE49-F238E27FC236}">
                <a16:creationId xmlns:a16="http://schemas.microsoft.com/office/drawing/2014/main" id="{901EB75C-19F1-4A14-B47E-25F3BC6B425C}"/>
              </a:ext>
            </a:extLst>
          </p:cNvPr>
          <p:cNvSpPr txBox="1">
            <a:spLocks/>
          </p:cNvSpPr>
          <p:nvPr/>
        </p:nvSpPr>
        <p:spPr>
          <a:xfrm>
            <a:off x="62371" y="1577775"/>
            <a:ext cx="8817310" cy="3880452"/>
          </a:xfrm>
          <a:prstGeom prst="rect">
            <a:avLst/>
          </a:prstGeom>
        </p:spPr>
        <p:txBody>
          <a:bodyPr vert="horz" lIns="68580" tIns="34290" rIns="68580" bIns="34290" rtlCol="0" anchor="t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rgbClr val="24547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rgbClr val="24547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rgbClr val="24547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4547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4547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4050" dirty="0">
                <a:latin typeface="+mj-lt"/>
                <a:ea typeface="Times New Roman" panose="02020603050405020304" pitchFamily="18" charset="0"/>
                <a:cs typeface="Calibri" panose="020F0502020204030204" pitchFamily="34" charset="0"/>
              </a:rPr>
              <a:t>2025 Destinations</a:t>
            </a:r>
            <a:endParaRPr lang="en-GB" sz="3600" dirty="0">
              <a:latin typeface="+mj-lt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257175" indent="-257175" algn="ctr">
              <a:buFont typeface="Symbol" panose="05050102010706020507" pitchFamily="18" charset="2"/>
              <a:buChar char=""/>
            </a:pPr>
            <a:r>
              <a:rPr lang="en-GB" sz="2400" dirty="0">
                <a:latin typeface="+mj-lt"/>
                <a:ea typeface="Times New Roman" panose="02020603050405020304" pitchFamily="18" charset="0"/>
                <a:cs typeface="Calibri"/>
              </a:rPr>
              <a:t>94% going on to university now or following a gap year</a:t>
            </a:r>
          </a:p>
          <a:p>
            <a:pPr marL="257175" indent="-257175" algn="ctr">
              <a:buFont typeface="Symbol" panose="05050102010706020507" pitchFamily="18" charset="2"/>
              <a:buChar char=""/>
            </a:pPr>
            <a:r>
              <a:rPr lang="en-GB" sz="2400" dirty="0">
                <a:latin typeface="+mj-lt"/>
                <a:ea typeface="Times New Roman" panose="02020603050405020304" pitchFamily="18" charset="0"/>
                <a:cs typeface="Calibri"/>
              </a:rPr>
              <a:t>46% of university places secured are at Russell Group institutions </a:t>
            </a:r>
          </a:p>
          <a:p>
            <a:pPr marL="257175" indent="-257175" algn="ctr">
              <a:buFont typeface="Symbol" panose="05050102010706020507" pitchFamily="18" charset="2"/>
              <a:buChar char=""/>
            </a:pPr>
            <a:r>
              <a:rPr lang="en-GB" sz="2400" dirty="0">
                <a:latin typeface="+mj-lt"/>
                <a:ea typeface="Times New Roman" panose="02020603050405020304" pitchFamily="18" charset="0"/>
                <a:cs typeface="Calibri"/>
              </a:rPr>
              <a:t>4 accepted to study at Oxford or Cambridge</a:t>
            </a:r>
          </a:p>
          <a:p>
            <a:pPr marL="257175" indent="-257175" algn="ctr">
              <a:buFont typeface="Symbol" panose="05050102010706020507" pitchFamily="18" charset="2"/>
              <a:buChar char=""/>
            </a:pPr>
            <a:r>
              <a:rPr lang="en-GB" sz="2400" dirty="0">
                <a:latin typeface="+mj-lt"/>
                <a:ea typeface="Times New Roman" panose="02020603050405020304" pitchFamily="18" charset="0"/>
                <a:cs typeface="Calibri" panose="020F0502020204030204" pitchFamily="34" charset="0"/>
              </a:rPr>
              <a:t>7 going on to study Medicine, Dentistry or Veterinary Medicine</a:t>
            </a:r>
          </a:p>
          <a:p>
            <a:pPr marL="257175" indent="-257175" algn="ctr">
              <a:buFont typeface="Symbol" panose="05050102010706020507" pitchFamily="18" charset="2"/>
              <a:buChar char=""/>
            </a:pPr>
            <a:r>
              <a:rPr lang="en-GB" sz="2400" dirty="0">
                <a:ea typeface="Calibri" panose="020F0502020204030204" pitchFamily="34" charset="0"/>
                <a:cs typeface="Calibri" panose="020F0502020204030204" pitchFamily="34" charset="0"/>
              </a:rPr>
              <a:t>8% secured high tariff apprenticeships</a:t>
            </a:r>
          </a:p>
          <a:p>
            <a:pPr marL="257175" indent="-257175">
              <a:buFont typeface="Symbol" panose="05050102010706020507" pitchFamily="18" charset="2"/>
              <a:buChar char=""/>
            </a:pPr>
            <a:endParaRPr lang="en-GB" sz="1650" dirty="0">
              <a:latin typeface="+mj-lt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en-GB" sz="1650" dirty="0"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marL="0" indent="0">
              <a:buNone/>
            </a:pPr>
            <a:endParaRPr lang="en-GB" sz="1650" dirty="0">
              <a:latin typeface="+mj-lt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257175" indent="-257175">
              <a:buFont typeface="Symbol" panose="05050102010706020507" pitchFamily="18" charset="2"/>
              <a:buChar char=""/>
            </a:pPr>
            <a:endParaRPr lang="en-GB" sz="1500" dirty="0"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214313" indent="-214313"/>
            <a:endParaRPr lang="en-GB" sz="1500" dirty="0">
              <a:solidFill>
                <a:srgbClr val="002060"/>
              </a:solidFill>
            </a:endParaRPr>
          </a:p>
          <a:p>
            <a:pPr marL="257175" indent="-257175">
              <a:buFont typeface="Symbol" panose="05050102010706020507" pitchFamily="18" charset="2"/>
              <a:buChar char=""/>
            </a:pPr>
            <a:endParaRPr lang="en-GB" sz="1500" dirty="0">
              <a:latin typeface="Calibri" panose="020F0502020204030204" pitchFamily="34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91257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22" descr="A blue and yellow heart with a stethoscope&#10;&#10;Description automatically generated">
            <a:extLst>
              <a:ext uri="{FF2B5EF4-FFF2-40B4-BE49-F238E27FC236}">
                <a16:creationId xmlns:a16="http://schemas.microsoft.com/office/drawing/2014/main" id="{746B4D9E-588E-33FE-7198-99C46CE94D9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-133" t="11797" r="-253" b="43565"/>
          <a:stretch/>
        </p:blipFill>
        <p:spPr>
          <a:xfrm>
            <a:off x="109105" y="1549069"/>
            <a:ext cx="2760518" cy="1629665"/>
          </a:xfrm>
          <a:prstGeom prst="rect">
            <a:avLst/>
          </a:prstGeom>
          <a:noFill/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CBD520AC-BBF0-C656-CAD4-C33BD4F99925}"/>
              </a:ext>
            </a:extLst>
          </p:cNvPr>
          <p:cNvSpPr txBox="1"/>
          <p:nvPr/>
        </p:nvSpPr>
        <p:spPr>
          <a:xfrm>
            <a:off x="3020993" y="1405025"/>
            <a:ext cx="6011493" cy="3818775"/>
          </a:xfrm>
          <a:prstGeom prst="rect">
            <a:avLst/>
          </a:prstGeom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171450" indent="-17145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</a:pPr>
            <a:r>
              <a:rPr lang="en-US" sz="2100" dirty="0">
                <a:solidFill>
                  <a:schemeClr val="tx2">
                    <a:lumMod val="75000"/>
                  </a:schemeClr>
                </a:solidFill>
              </a:rPr>
              <a:t>Only school in the city with bespoke and timetabled support lessons</a:t>
            </a:r>
          </a:p>
          <a:p>
            <a:pPr marL="171450" indent="-17145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</a:pPr>
            <a:r>
              <a:rPr lang="en-US" sz="2100" dirty="0">
                <a:solidFill>
                  <a:schemeClr val="tx2">
                    <a:lumMod val="75000"/>
                  </a:schemeClr>
                </a:solidFill>
              </a:rPr>
              <a:t>100% of medical applicants gain offers</a:t>
            </a:r>
          </a:p>
          <a:p>
            <a:pPr marL="171450" indent="-17145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</a:pPr>
            <a:r>
              <a:rPr lang="en-US" sz="2100" dirty="0">
                <a:solidFill>
                  <a:schemeClr val="tx2">
                    <a:lumMod val="75000"/>
                  </a:schemeClr>
                </a:solidFill>
              </a:rPr>
              <a:t>100% of veterinary applicants gain offers</a:t>
            </a:r>
          </a:p>
          <a:p>
            <a:pPr marL="171450" indent="-17145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</a:pPr>
            <a:r>
              <a:rPr lang="en-US" sz="2100" dirty="0">
                <a:solidFill>
                  <a:schemeClr val="tx2">
                    <a:lumMod val="75000"/>
                  </a:schemeClr>
                </a:solidFill>
              </a:rPr>
              <a:t>90% dental applicants gain offers</a:t>
            </a:r>
          </a:p>
          <a:p>
            <a:pPr marL="171450" indent="-17145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</a:pPr>
            <a:endParaRPr lang="en-US" sz="2100" dirty="0">
              <a:solidFill>
                <a:schemeClr val="tx2">
                  <a:lumMod val="75000"/>
                </a:schemeClr>
              </a:solidFill>
            </a:endParaRPr>
          </a:p>
          <a:p>
            <a:pPr marL="171450" indent="-17145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</a:pPr>
            <a:r>
              <a:rPr lang="en-US" sz="2100" dirty="0">
                <a:solidFill>
                  <a:schemeClr val="tx2">
                    <a:lumMod val="75000"/>
                  </a:schemeClr>
                </a:solidFill>
              </a:rPr>
              <a:t>Destinations: 7 Medicine, 1 Vet and 1 Dentist. </a:t>
            </a:r>
          </a:p>
          <a:p>
            <a:pPr marL="171450" indent="-17145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</a:pPr>
            <a:r>
              <a:rPr lang="en-US" sz="2100" dirty="0">
                <a:solidFill>
                  <a:schemeClr val="tx2">
                    <a:lumMod val="75000"/>
                  </a:schemeClr>
                </a:solidFill>
              </a:rPr>
              <a:t>1 to study dentistry abroad.</a:t>
            </a:r>
            <a:endParaRPr lang="en-US" sz="1500" dirty="0">
              <a:solidFill>
                <a:schemeClr val="tx2">
                  <a:lumMod val="75000"/>
                </a:schemeClr>
              </a:solidFill>
            </a:endParaRPr>
          </a:p>
          <a:p>
            <a:pPr marL="171450" indent="-17145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</a:pPr>
            <a:endParaRPr lang="en-US" sz="2100" dirty="0">
              <a:solidFill>
                <a:schemeClr val="tx2">
                  <a:lumMod val="75000"/>
                </a:schemeClr>
              </a:solidFill>
            </a:endParaRPr>
          </a:p>
          <a:p>
            <a:pPr marL="171450" indent="-17145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</a:pPr>
            <a:r>
              <a:rPr lang="en-US" sz="2100" dirty="0">
                <a:solidFill>
                  <a:schemeClr val="tx2">
                    <a:lumMod val="75000"/>
                  </a:schemeClr>
                </a:solidFill>
              </a:rPr>
              <a:t>Talks at 5pm and 5.55pm</a:t>
            </a:r>
          </a:p>
          <a:p>
            <a:pPr marL="171450" indent="-17145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</a:pPr>
            <a:endParaRPr lang="en-US" dirty="0">
              <a:solidFill>
                <a:srgbClr val="5B9BD5"/>
              </a:solidFill>
            </a:endParaRPr>
          </a:p>
          <a:p>
            <a:pPr marL="171450" indent="-17145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</a:pPr>
            <a:endParaRPr lang="en-US" dirty="0">
              <a:solidFill>
                <a:srgbClr val="5B9BD5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177C1D8-255A-20C8-6CCF-30C5076370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39833" y="982201"/>
            <a:ext cx="4171527" cy="422824"/>
          </a:xfrm>
        </p:spPr>
        <p:txBody>
          <a:bodyPr vert="horz" lIns="68580" tIns="34290" rIns="68580" bIns="34290" rtlCol="0" anchor="ctr">
            <a:normAutofit/>
          </a:bodyPr>
          <a:lstStyle/>
          <a:p>
            <a:r>
              <a:rPr lang="en-GB" sz="2550" dirty="0"/>
              <a:t>Doctors, Dentists and Vets </a:t>
            </a:r>
          </a:p>
        </p:txBody>
      </p:sp>
      <p:pic>
        <p:nvPicPr>
          <p:cNvPr id="25" name="Picture 24" descr="A blue and yellow heart with a stethoscope&#10;&#10;Description automatically generated">
            <a:extLst>
              <a:ext uri="{FF2B5EF4-FFF2-40B4-BE49-F238E27FC236}">
                <a16:creationId xmlns:a16="http://schemas.microsoft.com/office/drawing/2014/main" id="{BE09362C-22F7-A114-1BF6-6401CD9603E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57072" r="-216" b="-166"/>
          <a:stretch/>
        </p:blipFill>
        <p:spPr>
          <a:xfrm>
            <a:off x="111514" y="3137189"/>
            <a:ext cx="2752469" cy="16342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99528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AE37890-256C-7466-C9F1-6CFFD68CDC2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2700" dirty="0"/>
              <a:t>City Leading:</a:t>
            </a:r>
          </a:p>
          <a:p>
            <a:endParaRPr lang="en-GB" sz="2700" dirty="0"/>
          </a:p>
          <a:p>
            <a:pPr marL="0" indent="0" algn="ctr">
              <a:buNone/>
            </a:pPr>
            <a:r>
              <a:rPr lang="en-GB" sz="2700" dirty="0"/>
              <a:t>98% of students start and go on to successfully complete their A levels</a:t>
            </a: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F3590B75-2168-9889-EC12-C9AF068A4A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Completion Rate!</a:t>
            </a:r>
          </a:p>
        </p:txBody>
      </p:sp>
    </p:spTree>
    <p:extLst>
      <p:ext uri="{BB962C8B-B14F-4D97-AF65-F5344CB8AC3E}">
        <p14:creationId xmlns:p14="http://schemas.microsoft.com/office/powerpoint/2010/main" val="14054895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07933B8-9EE2-00A6-4AAD-E488CBCB63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403DB833-2D01-DFF7-6839-38212C23E4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" y="1482283"/>
            <a:ext cx="9144000" cy="3698111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n-GB" dirty="0"/>
              <a:t>	Schools Liaison Officer at Regent’s Park College, University of </a:t>
            </a:r>
            <a:r>
              <a:rPr lang="en-GB" dirty="0" err="1"/>
              <a:t>Oxford</a:t>
            </a:r>
            <a:r>
              <a:rPr lang="en-GB" dirty="0" err="1">
                <a:solidFill>
                  <a:schemeClr val="bg1"/>
                </a:solidFill>
              </a:rPr>
              <a:t>to</a:t>
            </a:r>
            <a:r>
              <a:rPr lang="en-GB" dirty="0">
                <a:solidFill>
                  <a:schemeClr val="bg1"/>
                </a:solidFill>
              </a:rPr>
              <a:t> </a:t>
            </a:r>
            <a:r>
              <a:rPr lang="en-GB" sz="2400" b="1" i="1" dirty="0">
                <a:solidFill>
                  <a:schemeClr val="bg1"/>
                </a:solidFill>
              </a:rPr>
              <a:t>share how </a:t>
            </a:r>
          </a:p>
          <a:p>
            <a:pPr marL="0" indent="0" algn="ctr">
              <a:buNone/>
            </a:pPr>
            <a:r>
              <a:rPr lang="en-GB" sz="2400" b="1" i="1" dirty="0"/>
              <a:t>	delighted </a:t>
            </a:r>
            <a:r>
              <a:rPr lang="en-GB" sz="2400" b="1" i="1" dirty="0">
                <a:solidFill>
                  <a:schemeClr val="bg1"/>
                </a:solidFill>
              </a:rPr>
              <a:t>we are t </a:t>
            </a:r>
            <a:r>
              <a:rPr lang="en-GB" sz="2400" b="1" i="1" dirty="0"/>
              <a:t>settled </a:t>
            </a:r>
            <a:r>
              <a:rPr lang="en-GB" sz="2400" b="1" i="1" dirty="0">
                <a:solidFill>
                  <a:schemeClr val="bg1"/>
                </a:solidFill>
              </a:rPr>
              <a:t>into l   </a:t>
            </a:r>
            <a:r>
              <a:rPr lang="en-GB" sz="2400" b="1" i="1" dirty="0"/>
              <a:t>enthusiasm </a:t>
            </a:r>
            <a:r>
              <a:rPr lang="en-GB" sz="2400" b="1" i="1" dirty="0">
                <a:solidFill>
                  <a:schemeClr val="bg1"/>
                </a:solidFill>
              </a:rPr>
              <a:t>a</a:t>
            </a:r>
          </a:p>
          <a:p>
            <a:pPr marL="0" indent="0" algn="ctr">
              <a:buNone/>
            </a:pPr>
            <a:endParaRPr lang="en-GB" sz="2400" b="1" i="1" dirty="0">
              <a:solidFill>
                <a:schemeClr val="bg1"/>
              </a:solidFill>
            </a:endParaRPr>
          </a:p>
          <a:p>
            <a:pPr marL="0" indent="0" algn="ctr">
              <a:buNone/>
            </a:pPr>
            <a:r>
              <a:rPr lang="en-GB" sz="2400" b="1" i="1" dirty="0" err="1">
                <a:solidFill>
                  <a:schemeClr val="bg1"/>
                </a:solidFill>
              </a:rPr>
              <a:t>nd</a:t>
            </a:r>
            <a:r>
              <a:rPr lang="en-GB" sz="2400" b="1" i="1" u="sng" dirty="0" err="1"/>
              <a:t>excellent</a:t>
            </a:r>
            <a:r>
              <a:rPr lang="en-GB" sz="2400" b="1" i="1" u="sng" dirty="0"/>
              <a:t> start to their studies</a:t>
            </a:r>
          </a:p>
          <a:p>
            <a:pPr marL="0" indent="0" algn="ctr">
              <a:buNone/>
            </a:pPr>
            <a:endParaRPr lang="en-GB" sz="2400" b="1" i="1" u="sng" dirty="0"/>
          </a:p>
          <a:p>
            <a:pPr marL="0" indent="0" algn="ctr">
              <a:buNone/>
            </a:pPr>
            <a:r>
              <a:rPr lang="en-GB" sz="2400" b="1" i="1" dirty="0"/>
              <a:t>intellectual curiosity and a thoughtful, community-minded spirit. </a:t>
            </a:r>
          </a:p>
          <a:p>
            <a:pPr marL="0" indent="0" algn="ctr">
              <a:buNone/>
            </a:pPr>
            <a:r>
              <a:rPr lang="en-GB" sz="2400" b="1" i="1" dirty="0">
                <a:solidFill>
                  <a:schemeClr val="bg1"/>
                </a:solidFill>
              </a:rPr>
              <a:t>Frankie</a:t>
            </a:r>
            <a:r>
              <a:rPr lang="en-GB" sz="2400" b="1" i="1" dirty="0"/>
              <a:t> </a:t>
            </a:r>
            <a:r>
              <a:rPr lang="en-GB" sz="2400" b="1" i="1" dirty="0">
                <a:solidFill>
                  <a:schemeClr val="bg1"/>
                </a:solidFill>
              </a:rPr>
              <a:t>clearly d</a:t>
            </a:r>
          </a:p>
          <a:p>
            <a:pPr algn="ctr"/>
            <a:r>
              <a:rPr lang="en-GB" sz="2400" b="1" i="1" dirty="0">
                <a:solidFill>
                  <a:schemeClr val="bg1"/>
                </a:solidFill>
              </a:rPr>
              <a:t>U	m   		  </a:t>
            </a:r>
            <a:r>
              <a:rPr lang="en-GB" sz="2400" b="1" i="1" dirty="0"/>
              <a:t>guidance and encouragement </a:t>
            </a:r>
            <a:r>
              <a:rPr lang="en-GB" sz="2400" b="1" i="1" dirty="0">
                <a:solidFill>
                  <a:schemeClr val="bg1"/>
                </a:solidFill>
              </a:rPr>
              <a:t>you and your colleagues have </a:t>
            </a:r>
            <a:r>
              <a:rPr lang="en-GB" sz="2400" b="1" i="1" dirty="0" err="1">
                <a:solidFill>
                  <a:schemeClr val="bg1"/>
                </a:solidFill>
              </a:rPr>
              <a:t>rovided</a:t>
            </a:r>
            <a:r>
              <a:rPr lang="en-GB" sz="2400" b="1" i="1" dirty="0">
                <a:solidFill>
                  <a:schemeClr val="bg1"/>
                </a:solidFill>
              </a:rPr>
              <a:t>, which have helped</a:t>
            </a:r>
          </a:p>
          <a:p>
            <a:pPr marL="0" indent="0" algn="ctr">
              <a:buNone/>
            </a:pPr>
            <a:r>
              <a:rPr lang="en-GB" sz="2400" b="1" i="1" dirty="0"/>
              <a:t>thrive in the challenging and rewarding environment</a:t>
            </a:r>
            <a:endParaRPr lang="en-GB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36D5B3D6-14A9-74A4-FDA0-FE1C43A0EF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34519" y="958310"/>
            <a:ext cx="6315737" cy="422824"/>
          </a:xfrm>
        </p:spPr>
        <p:txBody>
          <a:bodyPr>
            <a:normAutofit fontScale="90000"/>
          </a:bodyPr>
          <a:lstStyle/>
          <a:p>
            <a:r>
              <a:rPr lang="en-GB" dirty="0"/>
              <a:t>Received Monday 10</a:t>
            </a:r>
            <a:r>
              <a:rPr lang="en-GB" baseline="30000" dirty="0"/>
              <a:t>th</a:t>
            </a:r>
            <a:r>
              <a:rPr lang="en-GB" dirty="0"/>
              <a:t> November</a:t>
            </a:r>
          </a:p>
        </p:txBody>
      </p:sp>
    </p:spTree>
    <p:extLst>
      <p:ext uri="{BB962C8B-B14F-4D97-AF65-F5344CB8AC3E}">
        <p14:creationId xmlns:p14="http://schemas.microsoft.com/office/powerpoint/2010/main" val="41888777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13CBA5-10A9-49FF-8561-152214388A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/>
              <a:t>Mr Underdown - Headteacher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20871C9C-49C2-2AF8-56E3-BE8612FDAB7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2853" y="1598939"/>
            <a:ext cx="4862901" cy="1541418"/>
          </a:xfrm>
        </p:spPr>
        <p:txBody>
          <a:bodyPr vert="horz" lIns="68580" tIns="34290" rIns="68580" bIns="34290" rtlCol="0" anchor="t">
            <a:normAutofit/>
          </a:bodyPr>
          <a:lstStyle/>
          <a:p>
            <a:pPr marL="0" indent="0">
              <a:buNone/>
            </a:pPr>
            <a:r>
              <a:rPr lang="en-GB" dirty="0"/>
              <a:t>To cover:</a:t>
            </a:r>
          </a:p>
          <a:p>
            <a:pPr marL="385763" indent="-385763">
              <a:buFont typeface="+mj-lt"/>
              <a:buAutoNum type="arabicPeriod"/>
            </a:pPr>
            <a:r>
              <a:rPr lang="en-GB" dirty="0"/>
              <a:t>The challenge of A levels </a:t>
            </a:r>
          </a:p>
          <a:p>
            <a:pPr marL="385763" indent="-385763">
              <a:buFont typeface="+mj-lt"/>
              <a:buAutoNum type="arabicPeriod"/>
            </a:pPr>
            <a:r>
              <a:rPr lang="en-GB" dirty="0"/>
              <a:t>Student leadership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sz="6600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57013D9-BE32-4400-A295-D31BD3F58FE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5957" y="3290001"/>
            <a:ext cx="3480446" cy="1654813"/>
          </a:xfrm>
          <a:prstGeom prst="rect">
            <a:avLst/>
          </a:prstGeom>
        </p:spPr>
      </p:pic>
      <p:pic>
        <p:nvPicPr>
          <p:cNvPr id="1026" name="Picture 2" descr="Secret to Happiness...and Good Grades ...">
            <a:extLst>
              <a:ext uri="{FF2B5EF4-FFF2-40B4-BE49-F238E27FC236}">
                <a16:creationId xmlns:a16="http://schemas.microsoft.com/office/drawing/2014/main" id="{DFDFCBBA-E845-409B-9EF8-7B8996DDE9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4745" y="2744012"/>
            <a:ext cx="1964531" cy="2295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tips for making friends as an adult ...">
            <a:extLst>
              <a:ext uri="{FF2B5EF4-FFF2-40B4-BE49-F238E27FC236}">
                <a16:creationId xmlns:a16="http://schemas.microsoft.com/office/drawing/2014/main" id="{EAE2080F-9A60-40FE-B6A3-870B4E2F9C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7791" y="1982695"/>
            <a:ext cx="1964531" cy="13073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artoon teachers. stock vector ...">
            <a:extLst>
              <a:ext uri="{FF2B5EF4-FFF2-40B4-BE49-F238E27FC236}">
                <a16:creationId xmlns:a16="http://schemas.microsoft.com/office/drawing/2014/main" id="{BEF5A349-2D15-47ED-8BEF-BA0ACB6C48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4673" y="3290002"/>
            <a:ext cx="1557338" cy="16502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5291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943DE047-CD12-6BBC-27FF-E117A9D716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Current Year 13 Student – Rashaud Roberts</a:t>
            </a:r>
          </a:p>
        </p:txBody>
      </p:sp>
      <p:sp>
        <p:nvSpPr>
          <p:cNvPr id="4" name="Content Placeholder 1">
            <a:extLst>
              <a:ext uri="{FF2B5EF4-FFF2-40B4-BE49-F238E27FC236}">
                <a16:creationId xmlns:a16="http://schemas.microsoft.com/office/drawing/2014/main" id="{3C6B594B-698E-EBFA-0E76-06ED25660555}"/>
              </a:ext>
            </a:extLst>
          </p:cNvPr>
          <p:cNvSpPr txBox="1">
            <a:spLocks/>
          </p:cNvSpPr>
          <p:nvPr/>
        </p:nvSpPr>
        <p:spPr>
          <a:xfrm>
            <a:off x="529542" y="2272255"/>
            <a:ext cx="8100108" cy="2789157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rgbClr val="5B9BD5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rgbClr val="5B9BD5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rgbClr val="5B9BD5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5B9BD5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5B9BD5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85763" indent="-385763">
              <a:buFont typeface="+mj-lt"/>
              <a:buAutoNum type="alphaUcPeriod"/>
            </a:pPr>
            <a:r>
              <a:rPr lang="en-GB" sz="2100" b="1" dirty="0"/>
              <a:t>What are the specific challenges of A levels and preparing for my best next steps?</a:t>
            </a:r>
          </a:p>
          <a:p>
            <a:pPr marL="0" indent="0">
              <a:buNone/>
            </a:pPr>
            <a:endParaRPr lang="en-GB" sz="2100" dirty="0"/>
          </a:p>
          <a:p>
            <a:pPr marL="385763" indent="-385763">
              <a:buFont typeface="+mj-lt"/>
              <a:buAutoNum type="alphaUcPeriod"/>
            </a:pPr>
            <a:endParaRPr lang="en-GB" sz="2100" dirty="0"/>
          </a:p>
          <a:p>
            <a:pPr marL="0" indent="0">
              <a:buNone/>
            </a:pPr>
            <a:r>
              <a:rPr lang="en-GB" sz="2100" dirty="0"/>
              <a:t>B.  </a:t>
            </a:r>
            <a:r>
              <a:rPr lang="en-GB" sz="2100" b="1" dirty="0"/>
              <a:t>What aspects of the PHS Sixth Form are most significant to me? </a:t>
            </a:r>
          </a:p>
          <a:p>
            <a:pPr marL="0" indent="0">
              <a:buNone/>
            </a:pPr>
            <a:endParaRPr lang="en-GB" sz="2100" dirty="0"/>
          </a:p>
          <a:p>
            <a:endParaRPr lang="en-GB" sz="2100" dirty="0"/>
          </a:p>
          <a:p>
            <a:endParaRPr lang="en-GB" sz="21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720DA1E-57CD-67FC-1952-10FEA9233D36}"/>
              </a:ext>
            </a:extLst>
          </p:cNvPr>
          <p:cNvSpPr txBox="1"/>
          <p:nvPr/>
        </p:nvSpPr>
        <p:spPr>
          <a:xfrm>
            <a:off x="225706" y="1515070"/>
            <a:ext cx="399326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tx2"/>
                </a:solidFill>
              </a:rPr>
              <a:t>Start With:</a:t>
            </a:r>
          </a:p>
          <a:p>
            <a:r>
              <a:rPr lang="en-GB" dirty="0">
                <a:solidFill>
                  <a:schemeClr val="tx2"/>
                </a:solidFill>
              </a:rPr>
              <a:t>Name: Subjects: Potential Next Steps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7037627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5CA1D821-A483-A151-7BE5-B59E82198C8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9312" y="2444416"/>
            <a:ext cx="8035001" cy="2681012"/>
          </a:xfrm>
        </p:spPr>
        <p:txBody>
          <a:bodyPr>
            <a:normAutofit/>
          </a:bodyPr>
          <a:lstStyle/>
          <a:p>
            <a:pPr marL="385763" indent="-385763">
              <a:buFont typeface="+mj-lt"/>
              <a:buAutoNum type="alphaUcPeriod"/>
            </a:pPr>
            <a:r>
              <a:rPr lang="en-GB" sz="2400" dirty="0"/>
              <a:t>What advice would you give students ready to embark on their A level pathway</a:t>
            </a:r>
          </a:p>
          <a:p>
            <a:pPr marL="385763" indent="-385763">
              <a:buFont typeface="+mj-lt"/>
              <a:buAutoNum type="alphaUcPeriod"/>
            </a:pPr>
            <a:endParaRPr lang="en-GB" sz="2400" dirty="0"/>
          </a:p>
          <a:p>
            <a:pPr marL="385763" indent="-385763">
              <a:buFont typeface="+mj-lt"/>
              <a:buAutoNum type="alphaUcPeriod"/>
            </a:pPr>
            <a:r>
              <a:rPr lang="en-GB" sz="2400" dirty="0"/>
              <a:t>The most valuable aspect of our Sixth Form that I have benefitted from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DBD52FA7-36F3-3D85-E253-CC5EE3305A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Current Year 13 Student – Tabitha Weaver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5225868-BDCA-A45D-0EA9-6099462B83F3}"/>
              </a:ext>
            </a:extLst>
          </p:cNvPr>
          <p:cNvSpPr txBox="1"/>
          <p:nvPr/>
        </p:nvSpPr>
        <p:spPr>
          <a:xfrm>
            <a:off x="629313" y="1683510"/>
            <a:ext cx="419871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tx2"/>
                </a:solidFill>
              </a:rPr>
              <a:t>Start With:</a:t>
            </a:r>
          </a:p>
          <a:p>
            <a:r>
              <a:rPr lang="en-GB" dirty="0">
                <a:solidFill>
                  <a:schemeClr val="tx2"/>
                </a:solidFill>
              </a:rPr>
              <a:t>Name: Subjects: Potential Next Steps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9617942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06B89FEB-8E82-CBBB-F84F-3E4449EA7D5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400" dirty="0"/>
              <a:t>Our offer</a:t>
            </a:r>
          </a:p>
          <a:p>
            <a:r>
              <a:rPr lang="en-GB" sz="2400" dirty="0"/>
              <a:t>Opportunities</a:t>
            </a:r>
          </a:p>
          <a:p>
            <a:r>
              <a:rPr lang="en-GB" sz="2400" dirty="0"/>
              <a:t>Logistics for making the most of our open evening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C66C82DE-0339-18AB-EB7A-525077F18E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Mr Jenkins</a:t>
            </a:r>
          </a:p>
        </p:txBody>
      </p:sp>
    </p:spTree>
    <p:extLst>
      <p:ext uri="{BB962C8B-B14F-4D97-AF65-F5344CB8AC3E}">
        <p14:creationId xmlns:p14="http://schemas.microsoft.com/office/powerpoint/2010/main" val="205961290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83E27679-A13E-43A0-979C-31B9AF3502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66159" y="1566923"/>
            <a:ext cx="7886700" cy="3724154"/>
          </a:xfrm>
        </p:spPr>
        <p:txBody>
          <a:bodyPr>
            <a:normAutofit fontScale="62500" lnSpcReduction="20000"/>
          </a:bodyPr>
          <a:lstStyle/>
          <a:p>
            <a:r>
              <a:rPr lang="en-GB" sz="3300" b="1" dirty="0"/>
              <a:t>5 50 5</a:t>
            </a:r>
          </a:p>
          <a:p>
            <a:r>
              <a:rPr lang="en-GB" sz="3300" dirty="0"/>
              <a:t>Aiming for a minimum of a </a:t>
            </a:r>
            <a:r>
              <a:rPr lang="en-GB" sz="3300" b="1" dirty="0"/>
              <a:t>C Grade </a:t>
            </a:r>
            <a:r>
              <a:rPr lang="en-GB" sz="3300" dirty="0"/>
              <a:t>– The amount of next step </a:t>
            </a:r>
            <a:r>
              <a:rPr lang="en-GB" sz="3300" b="1" dirty="0"/>
              <a:t>doors</a:t>
            </a:r>
            <a:r>
              <a:rPr lang="en-GB" sz="3300" dirty="0"/>
              <a:t>!</a:t>
            </a:r>
          </a:p>
          <a:p>
            <a:r>
              <a:rPr lang="en-GB" sz="3300" b="1" dirty="0"/>
              <a:t>Attendance</a:t>
            </a:r>
            <a:r>
              <a:rPr lang="en-GB" sz="3300" dirty="0"/>
              <a:t> is key</a:t>
            </a:r>
          </a:p>
          <a:p>
            <a:r>
              <a:rPr lang="en-GB" sz="3300" dirty="0"/>
              <a:t>A dedicated </a:t>
            </a:r>
            <a:r>
              <a:rPr lang="en-GB" sz="3300" b="1" dirty="0"/>
              <a:t>Sixth Form study space </a:t>
            </a:r>
            <a:r>
              <a:rPr lang="en-GB" sz="3300" dirty="0"/>
              <a:t>with a highly skilled study coordinator </a:t>
            </a:r>
          </a:p>
          <a:p>
            <a:pPr marL="0" indent="0" algn="ctr">
              <a:buNone/>
            </a:pPr>
            <a:r>
              <a:rPr lang="en-GB" sz="3300" b="1" i="1" dirty="0"/>
              <a:t>Full Time </a:t>
            </a:r>
            <a:r>
              <a:rPr lang="en-GB" sz="3300" i="1" dirty="0"/>
              <a:t>occupation</a:t>
            </a:r>
          </a:p>
          <a:p>
            <a:r>
              <a:rPr lang="en-GB" sz="3300" dirty="0"/>
              <a:t>Making progress from </a:t>
            </a:r>
            <a:r>
              <a:rPr lang="en-GB" sz="3300" b="1" dirty="0"/>
              <a:t>DAY 1 </a:t>
            </a:r>
            <a:r>
              <a:rPr lang="en-GB" sz="3300" dirty="0"/>
              <a:t>is crucial</a:t>
            </a:r>
          </a:p>
          <a:p>
            <a:r>
              <a:rPr lang="en-GB" sz="3300" dirty="0"/>
              <a:t>A strong and consistent format to lessons</a:t>
            </a:r>
          </a:p>
          <a:p>
            <a:pPr marL="0" indent="0">
              <a:buNone/>
            </a:pPr>
            <a:endParaRPr lang="en-GB" sz="3300" dirty="0"/>
          </a:p>
          <a:p>
            <a:pPr marL="0" indent="0" algn="ctr">
              <a:buNone/>
            </a:pPr>
            <a:r>
              <a:rPr lang="en-GB" sz="3300" u="sng" dirty="0"/>
              <a:t>In my honest opinion </a:t>
            </a:r>
            <a:r>
              <a:rPr lang="en-GB" sz="3300" dirty="0"/>
              <a:t>– you will be surrounded by the </a:t>
            </a:r>
            <a:r>
              <a:rPr lang="en-GB" sz="3300" b="1" dirty="0"/>
              <a:t>best support network possible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2C8D99C1-4C7B-49CE-876F-93D4160CE8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Our Offer</a:t>
            </a:r>
          </a:p>
        </p:txBody>
      </p:sp>
    </p:spTree>
    <p:extLst>
      <p:ext uri="{BB962C8B-B14F-4D97-AF65-F5344CB8AC3E}">
        <p14:creationId xmlns:p14="http://schemas.microsoft.com/office/powerpoint/2010/main" val="92882889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049A11ED-94BE-E6DA-7555-2CF4A199E96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921141"/>
            <a:ext cx="7886700" cy="3015719"/>
          </a:xfrm>
        </p:spPr>
        <p:txBody>
          <a:bodyPr vert="horz" lIns="68580" tIns="34290" rIns="68580" bIns="34290" rtlCol="0" anchor="t">
            <a:noAutofit/>
          </a:bodyPr>
          <a:lstStyle/>
          <a:p>
            <a:pPr marL="0" indent="0" algn="ctr">
              <a:buNone/>
            </a:pPr>
            <a:r>
              <a:rPr lang="en-GB" sz="3000" i="1" dirty="0">
                <a:solidFill>
                  <a:schemeClr val="accent1"/>
                </a:solidFill>
              </a:rPr>
              <a:t>“</a:t>
            </a:r>
            <a:r>
              <a:rPr lang="en-GB" dirty="0">
                <a:solidFill>
                  <a:schemeClr val="accent1"/>
                </a:solidFill>
              </a:rPr>
              <a:t>Students that join in the Sixth Form quickly become part of the Plymouth High family. Many parents say their child is thriving at the school.</a:t>
            </a:r>
            <a:r>
              <a:rPr lang="en-GB" sz="3000" i="1" dirty="0">
                <a:solidFill>
                  <a:schemeClr val="accent1"/>
                </a:solidFill>
              </a:rPr>
              <a:t>” </a:t>
            </a:r>
            <a:r>
              <a:rPr lang="en-GB" b="1" dirty="0">
                <a:solidFill>
                  <a:schemeClr val="accent1"/>
                </a:solidFill>
              </a:rPr>
              <a:t>Ofsted, April 2024 </a:t>
            </a:r>
          </a:p>
          <a:p>
            <a:pPr marL="0" indent="0" algn="ctr">
              <a:buNone/>
            </a:pPr>
            <a:endParaRPr lang="en-GB" sz="1800" dirty="0">
              <a:solidFill>
                <a:schemeClr val="accent1"/>
              </a:solidFill>
            </a:endParaRPr>
          </a:p>
          <a:p>
            <a:pPr marL="0" indent="0">
              <a:buNone/>
            </a:pPr>
            <a:r>
              <a:rPr lang="en-GB" dirty="0">
                <a:solidFill>
                  <a:schemeClr val="accent1"/>
                </a:solidFill>
              </a:rPr>
              <a:t>● Daily pastoral contact and support</a:t>
            </a:r>
          </a:p>
          <a:p>
            <a:pPr marL="0" indent="0">
              <a:buNone/>
            </a:pPr>
            <a:r>
              <a:rPr lang="en-GB" dirty="0">
                <a:solidFill>
                  <a:schemeClr val="accent1"/>
                </a:solidFill>
              </a:rPr>
              <a:t>● A diverse and inclusive peer support network, well over a third of the students that join PHS Sixth Form are from external schools</a:t>
            </a:r>
          </a:p>
          <a:p>
            <a:pPr marL="0" indent="0">
              <a:buNone/>
            </a:pPr>
            <a:r>
              <a:rPr lang="en-GB" dirty="0">
                <a:solidFill>
                  <a:schemeClr val="accent1"/>
                </a:solidFill>
              </a:rPr>
              <a:t>● A quality Sixth Form specific study centre along with a highly effective Sixth Form study centre coordinator </a:t>
            </a:r>
          </a:p>
          <a:p>
            <a:endParaRPr lang="en-GB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BD020B1E-8190-8E6C-D7DD-DDA249C4E6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369" y="1568524"/>
            <a:ext cx="7886700" cy="705233"/>
          </a:xfrm>
        </p:spPr>
        <p:txBody>
          <a:bodyPr>
            <a:normAutofit/>
          </a:bodyPr>
          <a:lstStyle/>
          <a:p>
            <a:pPr algn="l"/>
            <a:r>
              <a:rPr lang="en-GB" dirty="0">
                <a:solidFill>
                  <a:schemeClr val="accent1"/>
                </a:solidFill>
                <a:ea typeface="+mj-lt"/>
                <a:cs typeface="+mj-lt"/>
              </a:rPr>
              <a:t>Outstanding care and support</a:t>
            </a:r>
            <a:endParaRPr lang="en-US" dirty="0">
              <a:solidFill>
                <a:schemeClr val="accent1"/>
              </a:solidFill>
            </a:endParaRPr>
          </a:p>
          <a:p>
            <a:endParaRPr lang="en-GB" dirty="0"/>
          </a:p>
        </p:txBody>
      </p:sp>
      <p:sp>
        <p:nvSpPr>
          <p:cNvPr id="5" name="Title 2">
            <a:extLst>
              <a:ext uri="{FF2B5EF4-FFF2-40B4-BE49-F238E27FC236}">
                <a16:creationId xmlns:a16="http://schemas.microsoft.com/office/drawing/2014/main" id="{E20CD9BF-E399-D7BD-6601-2E2809928628}"/>
              </a:ext>
            </a:extLst>
          </p:cNvPr>
          <p:cNvSpPr txBox="1">
            <a:spLocks/>
          </p:cNvSpPr>
          <p:nvPr/>
        </p:nvSpPr>
        <p:spPr>
          <a:xfrm>
            <a:off x="1188917" y="989133"/>
            <a:ext cx="7886700" cy="422824"/>
          </a:xfrm>
          <a:prstGeom prst="rect">
            <a:avLst/>
          </a:prstGeom>
        </p:spPr>
        <p:txBody>
          <a:bodyPr vert="horz" lIns="68580" tIns="34290" rIns="68580" bIns="34290" rtlCol="0" anchor="ctr">
            <a:normAutofit fontScale="90000" lnSpcReduction="20000"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685800">
              <a:defRPr/>
            </a:pPr>
            <a:r>
              <a:rPr lang="en-GB" sz="3300" dirty="0">
                <a:solidFill>
                  <a:srgbClr val="FFFFFF"/>
                </a:solidFill>
                <a:latin typeface="Praxis LT Pro Light"/>
              </a:rPr>
              <a:t>Ofsted</a:t>
            </a:r>
          </a:p>
        </p:txBody>
      </p:sp>
    </p:spTree>
    <p:extLst>
      <p:ext uri="{BB962C8B-B14F-4D97-AF65-F5344CB8AC3E}">
        <p14:creationId xmlns:p14="http://schemas.microsoft.com/office/powerpoint/2010/main" val="245162335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FEE0AC9F-0DBB-4B98-860D-BF848F51F7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4593" y="1726320"/>
            <a:ext cx="7648076" cy="3497480"/>
          </a:xfrm>
        </p:spPr>
        <p:txBody>
          <a:bodyPr vert="horz" lIns="68580" tIns="34290" rIns="68580" bIns="34290" rtlCol="0" anchor="t">
            <a:normAutofit fontScale="85000" lnSpcReduction="20000"/>
          </a:bodyPr>
          <a:lstStyle/>
          <a:p>
            <a:r>
              <a:rPr lang="en-GB" sz="2625" dirty="0"/>
              <a:t>Italy (Rome, Capri, Naples, Florence…a proper Italian job!)</a:t>
            </a:r>
          </a:p>
          <a:p>
            <a:r>
              <a:rPr lang="en-GB" sz="2625" dirty="0"/>
              <a:t>2027 New York and Washington – pick up a letter</a:t>
            </a:r>
          </a:p>
          <a:p>
            <a:r>
              <a:rPr lang="en-GB" sz="2625" dirty="0"/>
              <a:t>Prom run by our students </a:t>
            </a:r>
          </a:p>
          <a:p>
            <a:r>
              <a:rPr lang="en-GB" sz="2625" dirty="0"/>
              <a:t>Plymouth, Exeter, Cardiff and Bristol University trips</a:t>
            </a:r>
          </a:p>
          <a:p>
            <a:r>
              <a:rPr lang="en-GB" sz="2625" dirty="0"/>
              <a:t>Apprenticeship fair</a:t>
            </a:r>
          </a:p>
          <a:p>
            <a:r>
              <a:rPr lang="en-GB" sz="2625" dirty="0"/>
              <a:t>Alumni and careers engagement events</a:t>
            </a:r>
          </a:p>
          <a:p>
            <a:r>
              <a:rPr lang="en-GB" sz="2625" dirty="0"/>
              <a:t>Social events</a:t>
            </a:r>
          </a:p>
          <a:p>
            <a:r>
              <a:rPr lang="en-GB" sz="2625" dirty="0"/>
              <a:t>Trust leading leadership opportunities </a:t>
            </a:r>
          </a:p>
          <a:p>
            <a:r>
              <a:rPr lang="en-GB" sz="2625" dirty="0"/>
              <a:t>The chance to manage your own environment – coffee, noodles….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B699B5A8-0320-4F07-ABCC-0643D8889B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Opportunities </a:t>
            </a:r>
          </a:p>
        </p:txBody>
      </p:sp>
    </p:spTree>
    <p:extLst>
      <p:ext uri="{BB962C8B-B14F-4D97-AF65-F5344CB8AC3E}">
        <p14:creationId xmlns:p14="http://schemas.microsoft.com/office/powerpoint/2010/main" val="423476663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C30908F4-E521-0C31-0153-7555D578294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400" dirty="0"/>
              <a:t>Please use the QR that is in the prospectus</a:t>
            </a:r>
          </a:p>
          <a:p>
            <a:r>
              <a:rPr lang="en-GB" sz="2400" dirty="0"/>
              <a:t>All applicants will be interviewed</a:t>
            </a:r>
          </a:p>
          <a:p>
            <a:r>
              <a:rPr lang="en-GB" sz="2400" dirty="0"/>
              <a:t>Taster event after the GCSE exams</a:t>
            </a:r>
          </a:p>
          <a:p>
            <a:endParaRPr lang="en-GB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AC3BFEB8-ECF5-4623-A889-5FC6AC58EC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Applying </a:t>
            </a:r>
          </a:p>
        </p:txBody>
      </p:sp>
    </p:spTree>
    <p:extLst>
      <p:ext uri="{BB962C8B-B14F-4D97-AF65-F5344CB8AC3E}">
        <p14:creationId xmlns:p14="http://schemas.microsoft.com/office/powerpoint/2010/main" val="91758419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DE5588A5-66C1-ECBB-C7F4-CA7498A51BD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2770" y="1064452"/>
            <a:ext cx="8088086" cy="3802186"/>
          </a:xfrm>
        </p:spPr>
        <p:txBody>
          <a:bodyPr vert="horz" lIns="68580" tIns="34290" rIns="68580" bIns="34290" rtlCol="0" anchor="t">
            <a:normAutofit fontScale="85000" lnSpcReduction="20000"/>
          </a:bodyPr>
          <a:lstStyle/>
          <a:p>
            <a:pPr marL="0" indent="0" algn="ctr">
              <a:buNone/>
            </a:pPr>
            <a:r>
              <a:rPr lang="en-GB" sz="2250" dirty="0">
                <a:solidFill>
                  <a:schemeClr val="accent1"/>
                </a:solidFill>
              </a:rPr>
              <a:t>There will be </a:t>
            </a:r>
            <a:r>
              <a:rPr lang="en-GB" sz="2250" b="1" dirty="0">
                <a:solidFill>
                  <a:schemeClr val="accent1"/>
                </a:solidFill>
              </a:rPr>
              <a:t>subject talks </a:t>
            </a:r>
            <a:r>
              <a:rPr lang="en-GB" sz="2250" dirty="0">
                <a:solidFill>
                  <a:schemeClr val="accent1"/>
                </a:solidFill>
              </a:rPr>
              <a:t>running throughout the evening with the advertised times on the subject door</a:t>
            </a:r>
          </a:p>
          <a:p>
            <a:pPr marL="0" indent="0" algn="ctr">
              <a:buNone/>
            </a:pPr>
            <a:endParaRPr lang="en-GB" sz="2250" dirty="0">
              <a:solidFill>
                <a:schemeClr val="accent1"/>
              </a:solidFill>
            </a:endParaRPr>
          </a:p>
          <a:p>
            <a:pPr marL="0" indent="0" algn="ctr">
              <a:buNone/>
            </a:pPr>
            <a:r>
              <a:rPr lang="en-GB" sz="2250" b="1" dirty="0">
                <a:solidFill>
                  <a:schemeClr val="accent1"/>
                </a:solidFill>
              </a:rPr>
              <a:t>Canteen offer </a:t>
            </a:r>
            <a:r>
              <a:rPr lang="en-GB" sz="2250" dirty="0">
                <a:solidFill>
                  <a:schemeClr val="accent1"/>
                </a:solidFill>
              </a:rPr>
              <a:t>and a free food in the Newman hall along with </a:t>
            </a:r>
            <a:r>
              <a:rPr lang="en-GB" sz="2250" b="1" dirty="0">
                <a:solidFill>
                  <a:schemeClr val="accent1"/>
                </a:solidFill>
              </a:rPr>
              <a:t>Plympton Academy </a:t>
            </a:r>
            <a:r>
              <a:rPr lang="en-GB" sz="2250" dirty="0">
                <a:solidFill>
                  <a:schemeClr val="accent1"/>
                </a:solidFill>
              </a:rPr>
              <a:t>showcasing their KS5 Performing Arts offer</a:t>
            </a:r>
          </a:p>
          <a:p>
            <a:pPr marL="0" indent="0" algn="ctr">
              <a:buNone/>
            </a:pPr>
            <a:endParaRPr lang="en-GB" sz="2250" dirty="0">
              <a:solidFill>
                <a:schemeClr val="accent1"/>
              </a:solidFill>
            </a:endParaRPr>
          </a:p>
          <a:p>
            <a:pPr marL="0" indent="0" algn="ctr">
              <a:buNone/>
            </a:pPr>
            <a:r>
              <a:rPr lang="en-GB" sz="2250" b="1" dirty="0">
                <a:solidFill>
                  <a:schemeClr val="accent1"/>
                </a:solidFill>
              </a:rPr>
              <a:t>Medicine</a:t>
            </a:r>
            <a:r>
              <a:rPr lang="en-GB" sz="2250" dirty="0">
                <a:solidFill>
                  <a:schemeClr val="accent1"/>
                </a:solidFill>
              </a:rPr>
              <a:t>, </a:t>
            </a:r>
            <a:r>
              <a:rPr lang="en-GB" sz="2250" b="1" dirty="0">
                <a:solidFill>
                  <a:schemeClr val="accent1"/>
                </a:solidFill>
              </a:rPr>
              <a:t>Dentistry</a:t>
            </a:r>
            <a:r>
              <a:rPr lang="en-GB" sz="2250" dirty="0">
                <a:solidFill>
                  <a:schemeClr val="accent1"/>
                </a:solidFill>
              </a:rPr>
              <a:t> and </a:t>
            </a:r>
            <a:r>
              <a:rPr lang="en-GB" sz="2250" b="1" dirty="0">
                <a:solidFill>
                  <a:schemeClr val="accent1"/>
                </a:solidFill>
              </a:rPr>
              <a:t>Veterinary</a:t>
            </a:r>
            <a:r>
              <a:rPr lang="en-GB" sz="2250" dirty="0">
                <a:solidFill>
                  <a:schemeClr val="accent1"/>
                </a:solidFill>
              </a:rPr>
              <a:t> career path students – </a:t>
            </a:r>
            <a:r>
              <a:rPr lang="en-GB" sz="2250" u="sng" dirty="0">
                <a:solidFill>
                  <a:schemeClr val="accent1"/>
                </a:solidFill>
              </a:rPr>
              <a:t>Dr Doddrell </a:t>
            </a:r>
            <a:r>
              <a:rPr lang="en-GB" sz="2250" dirty="0">
                <a:solidFill>
                  <a:schemeClr val="accent1"/>
                </a:solidFill>
              </a:rPr>
              <a:t>is in </a:t>
            </a:r>
            <a:r>
              <a:rPr lang="en-GB" sz="2250" u="sng" dirty="0">
                <a:solidFill>
                  <a:schemeClr val="accent1"/>
                </a:solidFill>
              </a:rPr>
              <a:t>lab 12 talks at 5 and 5:55pm</a:t>
            </a:r>
          </a:p>
          <a:p>
            <a:pPr marL="0" indent="0" algn="ctr">
              <a:buNone/>
            </a:pPr>
            <a:endParaRPr lang="en-GB" sz="2250" dirty="0">
              <a:solidFill>
                <a:schemeClr val="accent1"/>
              </a:solidFill>
            </a:endParaRPr>
          </a:p>
          <a:p>
            <a:pPr marL="0" indent="0" algn="ctr">
              <a:buNone/>
            </a:pPr>
            <a:r>
              <a:rPr lang="en-GB" sz="2250" dirty="0">
                <a:solidFill>
                  <a:schemeClr val="accent1"/>
                </a:solidFill>
              </a:rPr>
              <a:t>Please ensure that you visit our </a:t>
            </a:r>
            <a:r>
              <a:rPr lang="en-GB" sz="2250" b="1" dirty="0">
                <a:solidFill>
                  <a:schemeClr val="accent1"/>
                </a:solidFill>
              </a:rPr>
              <a:t>Sixth Form Study Centre </a:t>
            </a:r>
            <a:r>
              <a:rPr lang="en-GB" sz="2250" dirty="0">
                <a:solidFill>
                  <a:schemeClr val="accent1"/>
                </a:solidFill>
              </a:rPr>
              <a:t>where Sixth Form leaders will be present to answer any questions</a:t>
            </a:r>
          </a:p>
          <a:p>
            <a:pPr marL="0" indent="0" algn="ctr">
              <a:buNone/>
            </a:pPr>
            <a:endParaRPr lang="en-GB" sz="2250" dirty="0">
              <a:solidFill>
                <a:schemeClr val="accent1"/>
              </a:solidFill>
            </a:endParaRPr>
          </a:p>
          <a:p>
            <a:pPr marL="0" indent="0" algn="ctr">
              <a:buNone/>
            </a:pPr>
            <a:r>
              <a:rPr lang="en-GB" sz="2250" dirty="0">
                <a:solidFill>
                  <a:schemeClr val="accent1"/>
                </a:solidFill>
              </a:rPr>
              <a:t>We have loads of friendly </a:t>
            </a:r>
            <a:r>
              <a:rPr lang="en-GB" sz="2250" b="1" dirty="0">
                <a:solidFill>
                  <a:schemeClr val="accent1"/>
                </a:solidFill>
              </a:rPr>
              <a:t>Sixth Form guides </a:t>
            </a:r>
            <a:r>
              <a:rPr lang="en-GB" sz="2250" dirty="0">
                <a:solidFill>
                  <a:schemeClr val="accent1"/>
                </a:solidFill>
              </a:rPr>
              <a:t>around the site, please ask the subject captains to guide you to your next subject</a:t>
            </a: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4AEA7B54-4A11-4571-1DE2-D6379CCEB1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/>
              <a:t>Logistics</a:t>
            </a:r>
          </a:p>
        </p:txBody>
      </p:sp>
    </p:spTree>
    <p:extLst>
      <p:ext uri="{BB962C8B-B14F-4D97-AF65-F5344CB8AC3E}">
        <p14:creationId xmlns:p14="http://schemas.microsoft.com/office/powerpoint/2010/main" val="795083204"/>
      </p:ext>
    </p:extLst>
  </p:cSld>
  <p:clrMapOvr>
    <a:masterClrMapping/>
  </p:clrMapOvr>
</p:sld>
</file>

<file path=ppt/theme/theme1.xml><?xml version="1.0" encoding="utf-8"?>
<a:theme xmlns:a="http://schemas.openxmlformats.org/drawingml/2006/main" name="TSAT PowerPoint Theme">
  <a:themeElements>
    <a:clrScheme name="TSAT">
      <a:dk1>
        <a:srgbClr val="FFFFFF"/>
      </a:dk1>
      <a:lt1>
        <a:sysClr val="window" lastClr="FFFFFF"/>
      </a:lt1>
      <a:dk2>
        <a:srgbClr val="4597CB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SAT">
      <a:majorFont>
        <a:latin typeface="Praxis LT Pro Light"/>
        <a:ea typeface=""/>
        <a:cs typeface=""/>
      </a:majorFont>
      <a:minorFont>
        <a:latin typeface="Praxis LT Pro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Expectations 14th September 2022" id="{06CDF653-1E31-4F60-9745-3668BACD8E5D}" vid="{E7DBAA98-B3C9-40BA-B66A-7290739F3C5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b119a823-9771-4e7c-83e6-8743b5d1881c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A6F8C441FDCF34A9F284BC7278A7386" ma:contentTypeVersion="19" ma:contentTypeDescription="Create a new document." ma:contentTypeScope="" ma:versionID="6199886fb2be6196a009cf76cf8a6074">
  <xsd:schema xmlns:xsd="http://www.w3.org/2001/XMLSchema" xmlns:xs="http://www.w3.org/2001/XMLSchema" xmlns:p="http://schemas.microsoft.com/office/2006/metadata/properties" xmlns:ns3="b119a823-9771-4e7c-83e6-8743b5d1881c" xmlns:ns4="96bee91e-ad86-438e-9184-12c9633f924b" targetNamespace="http://schemas.microsoft.com/office/2006/metadata/properties" ma:root="true" ma:fieldsID="ed5fd64760509046a5183f80db244b8b" ns3:_="" ns4:_="">
    <xsd:import namespace="b119a823-9771-4e7c-83e6-8743b5d1881c"/>
    <xsd:import namespace="96bee91e-ad86-438e-9184-12c9633f924b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DateTaken" minOccurs="0"/>
                <xsd:element ref="ns3:MediaLengthInSeconds" minOccurs="0"/>
                <xsd:element ref="ns3:MediaServiceAutoKeyPoints" minOccurs="0"/>
                <xsd:element ref="ns3:MediaServiceKeyPoints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Location" minOccurs="0"/>
                <xsd:element ref="ns3:MediaServiceObjectDetectorVersions" minOccurs="0"/>
                <xsd:element ref="ns3:MediaServiceSearchProperties" minOccurs="0"/>
                <xsd:element ref="ns3:_activity" minOccurs="0"/>
                <xsd:element ref="ns3:MediaServiceSystemTags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119a823-9771-4e7c-83e6-8743b5d1881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4" nillable="true" ma:displayName="Length (seconds)" ma:internalName="MediaLengthInSeconds" ma:readOnly="true">
      <xsd:simpleType>
        <xsd:restriction base="dms:Unknown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7" nillable="true" ma:displayName="Tags" ma:internalName="MediaServiceAutoTags" ma:readOnly="true">
      <xsd:simpleType>
        <xsd:restriction base="dms:Text"/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1" nillable="true" ma:displayName="Location" ma:internalName="MediaServiceLocation" ma:readOnly="true">
      <xsd:simpleType>
        <xsd:restriction base="dms:Text"/>
      </xsd:simple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_activity" ma:index="24" nillable="true" ma:displayName="_activity" ma:hidden="true" ma:internalName="_activity">
      <xsd:simpleType>
        <xsd:restriction base="dms:Note"/>
      </xsd:simpleType>
    </xsd:element>
    <xsd:element name="MediaServiceSystemTags" ma:index="25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6bee91e-ad86-438e-9184-12c9633f924b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2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E0D1004-954B-479A-9023-B80E0CA6F84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F751888E-65F9-4D1B-AC89-1FA9E7500E23}">
  <ds:schemaRefs>
    <ds:schemaRef ds:uri="http://schemas.microsoft.com/office/2006/metadata/properties"/>
    <ds:schemaRef ds:uri="http://www.w3.org/XML/1998/namespace"/>
    <ds:schemaRef ds:uri="http://schemas.openxmlformats.org/package/2006/metadata/core-properties"/>
    <ds:schemaRef ds:uri="http://purl.org/dc/dcmitype/"/>
    <ds:schemaRef ds:uri="http://purl.org/dc/terms/"/>
    <ds:schemaRef ds:uri="http://schemas.microsoft.com/office/2006/documentManagement/types"/>
    <ds:schemaRef ds:uri="http://schemas.microsoft.com/office/infopath/2007/PartnerControls"/>
    <ds:schemaRef ds:uri="96bee91e-ad86-438e-9184-12c9633f924b"/>
    <ds:schemaRef ds:uri="b119a823-9771-4e7c-83e6-8743b5d1881c"/>
    <ds:schemaRef ds:uri="http://purl.org/dc/elements/1.1/"/>
  </ds:schemaRefs>
</ds:datastoreItem>
</file>

<file path=customXml/itemProps3.xml><?xml version="1.0" encoding="utf-8"?>
<ds:datastoreItem xmlns:ds="http://schemas.openxmlformats.org/officeDocument/2006/customXml" ds:itemID="{F0415FFF-8A60-445F-A620-EBDBCC5C667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119a823-9771-4e7c-83e6-8743b5d1881c"/>
    <ds:schemaRef ds:uri="96bee91e-ad86-438e-9184-12c9633f924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2947</TotalTime>
  <Words>848</Words>
  <Application>Microsoft Office PowerPoint</Application>
  <PresentationFormat>On-screen Show (4:3)</PresentationFormat>
  <Paragraphs>119</Paragraphs>
  <Slides>15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1" baseType="lpstr">
      <vt:lpstr>Aptos</vt:lpstr>
      <vt:lpstr>Arial</vt:lpstr>
      <vt:lpstr>Calibri</vt:lpstr>
      <vt:lpstr>Praxis LT Pro Light</vt:lpstr>
      <vt:lpstr>Symbol</vt:lpstr>
      <vt:lpstr>TSAT PowerPoint Theme</vt:lpstr>
      <vt:lpstr>Open Evening  13th November 2025</vt:lpstr>
      <vt:lpstr>Mr Jenkins Head of Sixth Form</vt:lpstr>
      <vt:lpstr>Preparing you for your best Post-18 Next Steps</vt:lpstr>
      <vt:lpstr>Doctors, Dentists and Vets </vt:lpstr>
      <vt:lpstr>Completion Rate!</vt:lpstr>
      <vt:lpstr>Received Monday 10th November</vt:lpstr>
      <vt:lpstr>Mr Underdown - Headteacher</vt:lpstr>
      <vt:lpstr>Current Year 13 Student – Rashaud Roberts</vt:lpstr>
      <vt:lpstr>Current Year 13 Student – Tabitha Weaver</vt:lpstr>
      <vt:lpstr>Mr Jenkins</vt:lpstr>
      <vt:lpstr>Our Offer</vt:lpstr>
      <vt:lpstr>Outstanding care and support </vt:lpstr>
      <vt:lpstr>Opportunities </vt:lpstr>
      <vt:lpstr>Applying </vt:lpstr>
      <vt:lpstr>Logistics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Jenkins, Alan (PHS)</dc:creator>
  <cp:lastModifiedBy>Jenkins, Alan (PHS)</cp:lastModifiedBy>
  <cp:revision>3</cp:revision>
  <cp:lastPrinted>2025-11-13T14:02:47Z</cp:lastPrinted>
  <dcterms:created xsi:type="dcterms:W3CDTF">2025-11-11T15:20:31Z</dcterms:created>
  <dcterms:modified xsi:type="dcterms:W3CDTF">2025-11-19T07:49:14Z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0x0101009A6F8C441FDCF34A9F284BC7278A7386</vt:lpwstr>
  </property>
</Properties>
</file>