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9"/>
  </p:notesMasterIdLst>
  <p:sldIdLst>
    <p:sldId id="504" r:id="rId5"/>
    <p:sldId id="503" r:id="rId6"/>
    <p:sldId id="410" r:id="rId7"/>
    <p:sldId id="422" r:id="rId8"/>
    <p:sldId id="257" r:id="rId9"/>
    <p:sldId id="420" r:id="rId10"/>
    <p:sldId id="495" r:id="rId11"/>
    <p:sldId id="334" r:id="rId12"/>
    <p:sldId id="336" r:id="rId13"/>
    <p:sldId id="337" r:id="rId14"/>
    <p:sldId id="500" r:id="rId15"/>
    <p:sldId id="467" r:id="rId16"/>
    <p:sldId id="502" r:id="rId17"/>
    <p:sldId id="272" r:id="rId18"/>
    <p:sldId id="469" r:id="rId19"/>
    <p:sldId id="472" r:id="rId20"/>
    <p:sldId id="506" r:id="rId21"/>
    <p:sldId id="475" r:id="rId22"/>
    <p:sldId id="478" r:id="rId23"/>
    <p:sldId id="258" r:id="rId24"/>
    <p:sldId id="508" r:id="rId25"/>
    <p:sldId id="480" r:id="rId26"/>
    <p:sldId id="505" r:id="rId27"/>
    <p:sldId id="471" r:id="rId2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785034-8748-4C3F-8C70-A668A08FA047}" v="167" dt="2026-09-09T10:59:05.449"/>
    <p1510:client id="{23860407-97B6-484B-A657-E27099AFE867}" v="581" dt="2026-09-09T15:05:13.545"/>
    <p1510:client id="{9AD055FE-B6F8-8D7D-274E-BED54FD3E5F9}" v="77" dt="2026-09-09T10:46:49.4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40" d="100"/>
          <a:sy n="40" d="100"/>
        </p:scale>
        <p:origin x="1660" y="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0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AB6FF-82E9-40CF-9A67-3BDCEBAA3EB6}" type="doc">
      <dgm:prSet loTypeId="urn:microsoft.com/office/officeart/2005/8/layout/bProcess3" loCatId="process" qsTypeId="urn:microsoft.com/office/officeart/2005/8/quickstyle/simple1#16" qsCatId="simple" csTypeId="urn:microsoft.com/office/officeart/2005/8/colors/accent1_2#10" csCatId="accent1" phldr="1"/>
      <dgm:spPr/>
      <dgm:t>
        <a:bodyPr/>
        <a:lstStyle/>
        <a:p>
          <a:endParaRPr lang="en-GB"/>
        </a:p>
      </dgm:t>
    </dgm:pt>
    <dgm:pt modelId="{C264D177-1D31-4FB3-9077-D23C216A561A}">
      <dgm:prSet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Yr12 term 1 check in</a:t>
          </a:r>
          <a:endParaRPr lang="en-GB" dirty="0">
            <a:solidFill>
              <a:schemeClr val="tx1"/>
            </a:solidFill>
          </a:endParaRPr>
        </a:p>
      </dgm:t>
    </dgm:pt>
    <dgm:pt modelId="{98031988-A1B2-4939-9192-291FB36B896E}" type="parTrans" cxnId="{16BEB589-91B5-4487-9983-194CBBB2230B}">
      <dgm:prSet/>
      <dgm:spPr/>
      <dgm:t>
        <a:bodyPr/>
        <a:lstStyle/>
        <a:p>
          <a:endParaRPr lang="en-GB"/>
        </a:p>
      </dgm:t>
    </dgm:pt>
    <dgm:pt modelId="{78C80A00-EB08-4A8E-8422-931DA136CE99}" type="sibTrans" cxnId="{16BEB589-91B5-4487-9983-194CBBB2230B}">
      <dgm:prSet/>
      <dgm:spPr/>
      <dgm:t>
        <a:bodyPr/>
        <a:lstStyle/>
        <a:p>
          <a:endParaRPr lang="en-GB"/>
        </a:p>
      </dgm:t>
    </dgm:pt>
    <dgm:pt modelId="{82C7F65A-71ED-4895-B981-B8E6784AE783}">
      <dgm:prSet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Yr12 mocks April/May 2027</a:t>
          </a:r>
          <a:endParaRPr lang="en-GB" dirty="0">
            <a:solidFill>
              <a:schemeClr val="tx1"/>
            </a:solidFill>
          </a:endParaRPr>
        </a:p>
      </dgm:t>
    </dgm:pt>
    <dgm:pt modelId="{2BFBF522-3A9E-4FB8-B59E-7E24A0EE920D}" type="parTrans" cxnId="{625B5049-A4E2-4B61-9065-08D0E3710CD1}">
      <dgm:prSet/>
      <dgm:spPr/>
      <dgm:t>
        <a:bodyPr/>
        <a:lstStyle/>
        <a:p>
          <a:endParaRPr lang="en-GB"/>
        </a:p>
      </dgm:t>
    </dgm:pt>
    <dgm:pt modelId="{67049EF8-92A9-48DF-B05D-DCEFE85C4462}" type="sibTrans" cxnId="{625B5049-A4E2-4B61-9065-08D0E3710CD1}">
      <dgm:prSet/>
      <dgm:spPr/>
      <dgm:t>
        <a:bodyPr/>
        <a:lstStyle/>
        <a:p>
          <a:endParaRPr lang="en-GB"/>
        </a:p>
      </dgm:t>
    </dgm:pt>
    <dgm:pt modelId="{ADA4D41F-70A3-4499-B1FF-1920C72C7324}">
      <dgm:prSet/>
      <dgm:spPr/>
      <dgm:t>
        <a:bodyPr/>
        <a:lstStyle/>
        <a:p>
          <a:r>
            <a:rPr lang="en-GB" b="1" dirty="0"/>
            <a:t>Yr13 mock 1 Nov 2027</a:t>
          </a:r>
        </a:p>
      </dgm:t>
    </dgm:pt>
    <dgm:pt modelId="{5CE4A585-EEC3-4F20-9F7F-628021885918}" type="parTrans" cxnId="{C62F8011-FBC0-426D-86F5-102D2D8386FC}">
      <dgm:prSet/>
      <dgm:spPr/>
      <dgm:t>
        <a:bodyPr/>
        <a:lstStyle/>
        <a:p>
          <a:endParaRPr lang="en-GB"/>
        </a:p>
      </dgm:t>
    </dgm:pt>
    <dgm:pt modelId="{A871D8CD-8FFA-4A50-81A3-0E9CD592F752}" type="sibTrans" cxnId="{C62F8011-FBC0-426D-86F5-102D2D8386FC}">
      <dgm:prSet/>
      <dgm:spPr/>
      <dgm:t>
        <a:bodyPr/>
        <a:lstStyle/>
        <a:p>
          <a:endParaRPr lang="en-GB"/>
        </a:p>
      </dgm:t>
    </dgm:pt>
    <dgm:pt modelId="{5DBE83DB-2E6D-4214-BCA2-9CF1271BB111}">
      <dgm:prSet/>
      <dgm:spPr/>
      <dgm:t>
        <a:bodyPr/>
        <a:lstStyle/>
        <a:p>
          <a:r>
            <a:rPr lang="en-GB" b="1" dirty="0"/>
            <a:t>Yr13 mock 2 Jan – Mar 2028</a:t>
          </a:r>
        </a:p>
      </dgm:t>
    </dgm:pt>
    <dgm:pt modelId="{58165C62-05FE-4B92-B1D0-232BE5888FE7}" type="parTrans" cxnId="{FBA94512-27A1-4D4E-8B69-CBC961BDE7E4}">
      <dgm:prSet/>
      <dgm:spPr/>
      <dgm:t>
        <a:bodyPr/>
        <a:lstStyle/>
        <a:p>
          <a:endParaRPr lang="en-GB"/>
        </a:p>
      </dgm:t>
    </dgm:pt>
    <dgm:pt modelId="{AD03EF9E-75B6-46A0-B882-F0B2D108B05B}" type="sibTrans" cxnId="{FBA94512-27A1-4D4E-8B69-CBC961BDE7E4}">
      <dgm:prSet/>
      <dgm:spPr/>
      <dgm:t>
        <a:bodyPr/>
        <a:lstStyle/>
        <a:p>
          <a:endParaRPr lang="en-GB"/>
        </a:p>
      </dgm:t>
    </dgm:pt>
    <dgm:pt modelId="{153AEC79-5053-4A29-BB2F-68E6F45F1928}" type="pres">
      <dgm:prSet presAssocID="{757AB6FF-82E9-40CF-9A67-3BDCEBAA3EB6}" presName="Name0" presStyleCnt="0">
        <dgm:presLayoutVars>
          <dgm:dir/>
          <dgm:resizeHandles val="exact"/>
        </dgm:presLayoutVars>
      </dgm:prSet>
      <dgm:spPr/>
    </dgm:pt>
    <dgm:pt modelId="{37CB6BB7-ABEC-49BD-A76E-EF1A1032BFBF}" type="pres">
      <dgm:prSet presAssocID="{C264D177-1D31-4FB3-9077-D23C216A561A}" presName="node" presStyleLbl="node1" presStyleIdx="0" presStyleCnt="4">
        <dgm:presLayoutVars>
          <dgm:bulletEnabled val="1"/>
        </dgm:presLayoutVars>
      </dgm:prSet>
      <dgm:spPr/>
    </dgm:pt>
    <dgm:pt modelId="{1CDD7600-97F8-48A3-A1D6-449DD851F74A}" type="pres">
      <dgm:prSet presAssocID="{78C80A00-EB08-4A8E-8422-931DA136CE99}" presName="sibTrans" presStyleLbl="sibTrans1D1" presStyleIdx="0" presStyleCnt="3"/>
      <dgm:spPr/>
    </dgm:pt>
    <dgm:pt modelId="{8E1A09B8-B11B-4277-835C-BEA9F4924C7A}" type="pres">
      <dgm:prSet presAssocID="{78C80A00-EB08-4A8E-8422-931DA136CE99}" presName="connectorText" presStyleLbl="sibTrans1D1" presStyleIdx="0" presStyleCnt="3"/>
      <dgm:spPr/>
    </dgm:pt>
    <dgm:pt modelId="{9EE12A9F-A6D6-4CB1-8DDE-ABB92F5DE5A8}" type="pres">
      <dgm:prSet presAssocID="{82C7F65A-71ED-4895-B981-B8E6784AE783}" presName="node" presStyleLbl="node1" presStyleIdx="1" presStyleCnt="4">
        <dgm:presLayoutVars>
          <dgm:bulletEnabled val="1"/>
        </dgm:presLayoutVars>
      </dgm:prSet>
      <dgm:spPr/>
    </dgm:pt>
    <dgm:pt modelId="{6ADC4024-2B6C-400C-9835-DDF28DB93A2B}" type="pres">
      <dgm:prSet presAssocID="{67049EF8-92A9-48DF-B05D-DCEFE85C4462}" presName="sibTrans" presStyleLbl="sibTrans1D1" presStyleIdx="1" presStyleCnt="3"/>
      <dgm:spPr/>
    </dgm:pt>
    <dgm:pt modelId="{F2F52871-E37C-4297-9B15-6CFC637EF2E1}" type="pres">
      <dgm:prSet presAssocID="{67049EF8-92A9-48DF-B05D-DCEFE85C4462}" presName="connectorText" presStyleLbl="sibTrans1D1" presStyleIdx="1" presStyleCnt="3"/>
      <dgm:spPr/>
    </dgm:pt>
    <dgm:pt modelId="{3609750F-1557-4C3C-B3E1-A47D0EEBEF62}" type="pres">
      <dgm:prSet presAssocID="{ADA4D41F-70A3-4499-B1FF-1920C72C7324}" presName="node" presStyleLbl="node1" presStyleIdx="2" presStyleCnt="4">
        <dgm:presLayoutVars>
          <dgm:bulletEnabled val="1"/>
        </dgm:presLayoutVars>
      </dgm:prSet>
      <dgm:spPr/>
    </dgm:pt>
    <dgm:pt modelId="{F655E120-0259-4451-B848-B1E66FFE1BFB}" type="pres">
      <dgm:prSet presAssocID="{A871D8CD-8FFA-4A50-81A3-0E9CD592F752}" presName="sibTrans" presStyleLbl="sibTrans1D1" presStyleIdx="2" presStyleCnt="3"/>
      <dgm:spPr/>
    </dgm:pt>
    <dgm:pt modelId="{ECF6065B-43D9-4F41-B20D-6F7288DC884B}" type="pres">
      <dgm:prSet presAssocID="{A871D8CD-8FFA-4A50-81A3-0E9CD592F752}" presName="connectorText" presStyleLbl="sibTrans1D1" presStyleIdx="2" presStyleCnt="3"/>
      <dgm:spPr/>
    </dgm:pt>
    <dgm:pt modelId="{07AB4A77-88A4-45EF-A8E8-FE6E2658D99F}" type="pres">
      <dgm:prSet presAssocID="{5DBE83DB-2E6D-4214-BCA2-9CF1271BB111}" presName="node" presStyleLbl="node1" presStyleIdx="3" presStyleCnt="4">
        <dgm:presLayoutVars>
          <dgm:bulletEnabled val="1"/>
        </dgm:presLayoutVars>
      </dgm:prSet>
      <dgm:spPr/>
    </dgm:pt>
  </dgm:ptLst>
  <dgm:cxnLst>
    <dgm:cxn modelId="{F076690B-0A1D-4D0C-9D23-5AE3F857FA24}" type="presOf" srcId="{C264D177-1D31-4FB3-9077-D23C216A561A}" destId="{37CB6BB7-ABEC-49BD-A76E-EF1A1032BFBF}" srcOrd="0" destOrd="0" presId="urn:microsoft.com/office/officeart/2005/8/layout/bProcess3"/>
    <dgm:cxn modelId="{C62F8011-FBC0-426D-86F5-102D2D8386FC}" srcId="{757AB6FF-82E9-40CF-9A67-3BDCEBAA3EB6}" destId="{ADA4D41F-70A3-4499-B1FF-1920C72C7324}" srcOrd="2" destOrd="0" parTransId="{5CE4A585-EEC3-4F20-9F7F-628021885918}" sibTransId="{A871D8CD-8FFA-4A50-81A3-0E9CD592F752}"/>
    <dgm:cxn modelId="{FBA94512-27A1-4D4E-8B69-CBC961BDE7E4}" srcId="{757AB6FF-82E9-40CF-9A67-3BDCEBAA3EB6}" destId="{5DBE83DB-2E6D-4214-BCA2-9CF1271BB111}" srcOrd="3" destOrd="0" parTransId="{58165C62-05FE-4B92-B1D0-232BE5888FE7}" sibTransId="{AD03EF9E-75B6-46A0-B882-F0B2D108B05B}"/>
    <dgm:cxn modelId="{625B5049-A4E2-4B61-9065-08D0E3710CD1}" srcId="{757AB6FF-82E9-40CF-9A67-3BDCEBAA3EB6}" destId="{82C7F65A-71ED-4895-B981-B8E6784AE783}" srcOrd="1" destOrd="0" parTransId="{2BFBF522-3A9E-4FB8-B59E-7E24A0EE920D}" sibTransId="{67049EF8-92A9-48DF-B05D-DCEFE85C4462}"/>
    <dgm:cxn modelId="{596F4788-02E5-4CF1-91BF-36FA317ACDDB}" type="presOf" srcId="{A871D8CD-8FFA-4A50-81A3-0E9CD592F752}" destId="{ECF6065B-43D9-4F41-B20D-6F7288DC884B}" srcOrd="1" destOrd="0" presId="urn:microsoft.com/office/officeart/2005/8/layout/bProcess3"/>
    <dgm:cxn modelId="{3FF13A89-2C0D-4FE0-B452-B01B59BB840D}" type="presOf" srcId="{78C80A00-EB08-4A8E-8422-931DA136CE99}" destId="{8E1A09B8-B11B-4277-835C-BEA9F4924C7A}" srcOrd="1" destOrd="0" presId="urn:microsoft.com/office/officeart/2005/8/layout/bProcess3"/>
    <dgm:cxn modelId="{16BEB589-91B5-4487-9983-194CBBB2230B}" srcId="{757AB6FF-82E9-40CF-9A67-3BDCEBAA3EB6}" destId="{C264D177-1D31-4FB3-9077-D23C216A561A}" srcOrd="0" destOrd="0" parTransId="{98031988-A1B2-4939-9192-291FB36B896E}" sibTransId="{78C80A00-EB08-4A8E-8422-931DA136CE99}"/>
    <dgm:cxn modelId="{E168398D-1F81-4726-987A-8C23614B2395}" type="presOf" srcId="{A871D8CD-8FFA-4A50-81A3-0E9CD592F752}" destId="{F655E120-0259-4451-B848-B1E66FFE1BFB}" srcOrd="0" destOrd="0" presId="urn:microsoft.com/office/officeart/2005/8/layout/bProcess3"/>
    <dgm:cxn modelId="{1D7E689A-7010-457A-BB6E-1E8D742F9ED4}" type="presOf" srcId="{67049EF8-92A9-48DF-B05D-DCEFE85C4462}" destId="{6ADC4024-2B6C-400C-9835-DDF28DB93A2B}" srcOrd="0" destOrd="0" presId="urn:microsoft.com/office/officeart/2005/8/layout/bProcess3"/>
    <dgm:cxn modelId="{4F608D9E-4055-4F4D-84DF-324294D590F8}" type="presOf" srcId="{757AB6FF-82E9-40CF-9A67-3BDCEBAA3EB6}" destId="{153AEC79-5053-4A29-BB2F-68E6F45F1928}" srcOrd="0" destOrd="0" presId="urn:microsoft.com/office/officeart/2005/8/layout/bProcess3"/>
    <dgm:cxn modelId="{AA4353A7-E523-44C2-A9D9-7C5E4A1F56F4}" type="presOf" srcId="{5DBE83DB-2E6D-4214-BCA2-9CF1271BB111}" destId="{07AB4A77-88A4-45EF-A8E8-FE6E2658D99F}" srcOrd="0" destOrd="0" presId="urn:microsoft.com/office/officeart/2005/8/layout/bProcess3"/>
    <dgm:cxn modelId="{F52697AE-E59F-417F-8A81-B275B605A480}" type="presOf" srcId="{ADA4D41F-70A3-4499-B1FF-1920C72C7324}" destId="{3609750F-1557-4C3C-B3E1-A47D0EEBEF62}" srcOrd="0" destOrd="0" presId="urn:microsoft.com/office/officeart/2005/8/layout/bProcess3"/>
    <dgm:cxn modelId="{0702A8DA-9D39-4419-8C62-FFFC23267D4A}" type="presOf" srcId="{67049EF8-92A9-48DF-B05D-DCEFE85C4462}" destId="{F2F52871-E37C-4297-9B15-6CFC637EF2E1}" srcOrd="1" destOrd="0" presId="urn:microsoft.com/office/officeart/2005/8/layout/bProcess3"/>
    <dgm:cxn modelId="{68475EED-7749-496E-B41B-6E97E9DBDDAB}" type="presOf" srcId="{82C7F65A-71ED-4895-B981-B8E6784AE783}" destId="{9EE12A9F-A6D6-4CB1-8DDE-ABB92F5DE5A8}" srcOrd="0" destOrd="0" presId="urn:microsoft.com/office/officeart/2005/8/layout/bProcess3"/>
    <dgm:cxn modelId="{D4C8FEFA-38D3-41FE-B0F1-24BB782A8062}" type="presOf" srcId="{78C80A00-EB08-4A8E-8422-931DA136CE99}" destId="{1CDD7600-97F8-48A3-A1D6-449DD851F74A}" srcOrd="0" destOrd="0" presId="urn:microsoft.com/office/officeart/2005/8/layout/bProcess3"/>
    <dgm:cxn modelId="{D2B406BB-C21D-4370-BCBD-DBC9F4E258F3}" type="presParOf" srcId="{153AEC79-5053-4A29-BB2F-68E6F45F1928}" destId="{37CB6BB7-ABEC-49BD-A76E-EF1A1032BFBF}" srcOrd="0" destOrd="0" presId="urn:microsoft.com/office/officeart/2005/8/layout/bProcess3"/>
    <dgm:cxn modelId="{D2450951-6BF8-492D-A17A-D6FFE9BE31F5}" type="presParOf" srcId="{153AEC79-5053-4A29-BB2F-68E6F45F1928}" destId="{1CDD7600-97F8-48A3-A1D6-449DD851F74A}" srcOrd="1" destOrd="0" presId="urn:microsoft.com/office/officeart/2005/8/layout/bProcess3"/>
    <dgm:cxn modelId="{BB3CD8B5-4E67-47BE-A2AB-F506C5759F45}" type="presParOf" srcId="{1CDD7600-97F8-48A3-A1D6-449DD851F74A}" destId="{8E1A09B8-B11B-4277-835C-BEA9F4924C7A}" srcOrd="0" destOrd="0" presId="urn:microsoft.com/office/officeart/2005/8/layout/bProcess3"/>
    <dgm:cxn modelId="{8613D49E-DDDB-41BE-9D26-05C264AC7BF0}" type="presParOf" srcId="{153AEC79-5053-4A29-BB2F-68E6F45F1928}" destId="{9EE12A9F-A6D6-4CB1-8DDE-ABB92F5DE5A8}" srcOrd="2" destOrd="0" presId="urn:microsoft.com/office/officeart/2005/8/layout/bProcess3"/>
    <dgm:cxn modelId="{1B161FB9-84B4-4BF6-B400-D791F66737FA}" type="presParOf" srcId="{153AEC79-5053-4A29-BB2F-68E6F45F1928}" destId="{6ADC4024-2B6C-400C-9835-DDF28DB93A2B}" srcOrd="3" destOrd="0" presId="urn:microsoft.com/office/officeart/2005/8/layout/bProcess3"/>
    <dgm:cxn modelId="{61BB273D-65F8-47CC-B6B8-58615F3021A4}" type="presParOf" srcId="{6ADC4024-2B6C-400C-9835-DDF28DB93A2B}" destId="{F2F52871-E37C-4297-9B15-6CFC637EF2E1}" srcOrd="0" destOrd="0" presId="urn:microsoft.com/office/officeart/2005/8/layout/bProcess3"/>
    <dgm:cxn modelId="{03ECA412-7901-4E6E-BF82-C71785F7924E}" type="presParOf" srcId="{153AEC79-5053-4A29-BB2F-68E6F45F1928}" destId="{3609750F-1557-4C3C-B3E1-A47D0EEBEF62}" srcOrd="4" destOrd="0" presId="urn:microsoft.com/office/officeart/2005/8/layout/bProcess3"/>
    <dgm:cxn modelId="{403CE1CE-6E66-4CC2-A9C2-D8090F47577C}" type="presParOf" srcId="{153AEC79-5053-4A29-BB2F-68E6F45F1928}" destId="{F655E120-0259-4451-B848-B1E66FFE1BFB}" srcOrd="5" destOrd="0" presId="urn:microsoft.com/office/officeart/2005/8/layout/bProcess3"/>
    <dgm:cxn modelId="{42A8BA1C-DCD6-47D1-AD51-A75ADEB62FBB}" type="presParOf" srcId="{F655E120-0259-4451-B848-B1E66FFE1BFB}" destId="{ECF6065B-43D9-4F41-B20D-6F7288DC884B}" srcOrd="0" destOrd="0" presId="urn:microsoft.com/office/officeart/2005/8/layout/bProcess3"/>
    <dgm:cxn modelId="{8E58FA01-228D-465A-B8A8-FB96D2027134}" type="presParOf" srcId="{153AEC79-5053-4A29-BB2F-68E6F45F1928}" destId="{07AB4A77-88A4-45EF-A8E8-FE6E2658D99F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DD7600-97F8-48A3-A1D6-449DD851F74A}">
      <dsp:nvSpPr>
        <dsp:cNvPr id="0" name=""/>
        <dsp:cNvSpPr/>
      </dsp:nvSpPr>
      <dsp:spPr>
        <a:xfrm>
          <a:off x="3062020" y="841140"/>
          <a:ext cx="6490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903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369544" y="883462"/>
        <a:ext cx="33981" cy="6796"/>
      </dsp:txXfrm>
    </dsp:sp>
    <dsp:sp modelId="{37CB6BB7-ABEC-49BD-A76E-EF1A1032BFBF}">
      <dsp:nvSpPr>
        <dsp:cNvPr id="0" name=""/>
        <dsp:cNvSpPr/>
      </dsp:nvSpPr>
      <dsp:spPr>
        <a:xfrm>
          <a:off x="108906" y="385"/>
          <a:ext cx="2954914" cy="17729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Yr12 term 1 check in</a:t>
          </a:r>
          <a:endParaRPr lang="en-GB" sz="3200" kern="1200" dirty="0">
            <a:solidFill>
              <a:schemeClr val="tx1"/>
            </a:solidFill>
          </a:endParaRPr>
        </a:p>
      </dsp:txBody>
      <dsp:txXfrm>
        <a:off x="108906" y="385"/>
        <a:ext cx="2954914" cy="1772948"/>
      </dsp:txXfrm>
    </dsp:sp>
    <dsp:sp modelId="{6ADC4024-2B6C-400C-9835-DDF28DB93A2B}">
      <dsp:nvSpPr>
        <dsp:cNvPr id="0" name=""/>
        <dsp:cNvSpPr/>
      </dsp:nvSpPr>
      <dsp:spPr>
        <a:xfrm>
          <a:off x="1586363" y="1771534"/>
          <a:ext cx="3634544" cy="649030"/>
        </a:xfrm>
        <a:custGeom>
          <a:avLst/>
          <a:gdLst/>
          <a:ahLst/>
          <a:cxnLst/>
          <a:rect l="0" t="0" r="0" b="0"/>
          <a:pathLst>
            <a:path>
              <a:moveTo>
                <a:pt x="3634544" y="0"/>
              </a:moveTo>
              <a:lnTo>
                <a:pt x="3634544" y="341615"/>
              </a:lnTo>
              <a:lnTo>
                <a:pt x="0" y="341615"/>
              </a:lnTo>
              <a:lnTo>
                <a:pt x="0" y="64903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311196" y="2092651"/>
        <a:ext cx="184877" cy="6796"/>
      </dsp:txXfrm>
    </dsp:sp>
    <dsp:sp modelId="{9EE12A9F-A6D6-4CB1-8DDE-ABB92F5DE5A8}">
      <dsp:nvSpPr>
        <dsp:cNvPr id="0" name=""/>
        <dsp:cNvSpPr/>
      </dsp:nvSpPr>
      <dsp:spPr>
        <a:xfrm>
          <a:off x="3743450" y="385"/>
          <a:ext cx="2954914" cy="17729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Yr12 mocks April/May 2027</a:t>
          </a:r>
          <a:endParaRPr lang="en-GB" sz="3200" kern="1200" dirty="0">
            <a:solidFill>
              <a:schemeClr val="tx1"/>
            </a:solidFill>
          </a:endParaRPr>
        </a:p>
      </dsp:txBody>
      <dsp:txXfrm>
        <a:off x="3743450" y="385"/>
        <a:ext cx="2954914" cy="1772948"/>
      </dsp:txXfrm>
    </dsp:sp>
    <dsp:sp modelId="{F655E120-0259-4451-B848-B1E66FFE1BFB}">
      <dsp:nvSpPr>
        <dsp:cNvPr id="0" name=""/>
        <dsp:cNvSpPr/>
      </dsp:nvSpPr>
      <dsp:spPr>
        <a:xfrm>
          <a:off x="3062020" y="3293718"/>
          <a:ext cx="6490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4903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369544" y="3336040"/>
        <a:ext cx="33981" cy="6796"/>
      </dsp:txXfrm>
    </dsp:sp>
    <dsp:sp modelId="{3609750F-1557-4C3C-B3E1-A47D0EEBEF62}">
      <dsp:nvSpPr>
        <dsp:cNvPr id="0" name=""/>
        <dsp:cNvSpPr/>
      </dsp:nvSpPr>
      <dsp:spPr>
        <a:xfrm>
          <a:off x="108906" y="2452964"/>
          <a:ext cx="2954914" cy="17729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/>
            <a:t>Yr13 mock 1 Nov 2027</a:t>
          </a:r>
        </a:p>
      </dsp:txBody>
      <dsp:txXfrm>
        <a:off x="108906" y="2452964"/>
        <a:ext cx="2954914" cy="1772948"/>
      </dsp:txXfrm>
    </dsp:sp>
    <dsp:sp modelId="{07AB4A77-88A4-45EF-A8E8-FE6E2658D99F}">
      <dsp:nvSpPr>
        <dsp:cNvPr id="0" name=""/>
        <dsp:cNvSpPr/>
      </dsp:nvSpPr>
      <dsp:spPr>
        <a:xfrm>
          <a:off x="3743450" y="2452964"/>
          <a:ext cx="2954914" cy="17729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/>
            <a:t>Yr13 mock 2 Jan – Mar 2028</a:t>
          </a:r>
        </a:p>
      </dsp:txBody>
      <dsp:txXfrm>
        <a:off x="3743450" y="2452964"/>
        <a:ext cx="2954914" cy="1772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B26D5-1BBD-454D-8234-FD393B35ED4C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157E3-CCE2-4ED2-9058-A18249F17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800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ea typeface="Calibri"/>
                <a:cs typeface="Calibri"/>
              </a:rPr>
              <a:t>Overwhelmingly, most of our students opt for </a:t>
            </a:r>
            <a:r>
              <a:rPr lang="en-GB" err="1">
                <a:ea typeface="Calibri"/>
                <a:cs typeface="Calibri"/>
              </a:rPr>
              <a:t>uni</a:t>
            </a:r>
            <a:r>
              <a:rPr lang="en-GB">
                <a:ea typeface="Calibri"/>
                <a:cs typeface="Calibri"/>
              </a:rPr>
              <a:t> – process is supported by Ms Findlay - some choose apprenticeships and a small number employment - encouraged to be aspirational in their choices – successes with Oxbridge and Med – but all pathways valid and personalised approach to supporting find a next step that's suitable for a successful future.</a:t>
            </a:r>
          </a:p>
          <a:p>
            <a:r>
              <a:rPr lang="en-GB">
                <a:ea typeface="Calibri"/>
                <a:cs typeface="Calibri"/>
              </a:rPr>
              <a:t> </a:t>
            </a:r>
          </a:p>
          <a:p>
            <a:r>
              <a:rPr lang="en-GB"/>
              <a:t>Other </a:t>
            </a:r>
            <a:r>
              <a:rPr lang="en-GB" err="1"/>
              <a:t>uni</a:t>
            </a:r>
            <a:r>
              <a:rPr lang="en-GB"/>
              <a:t> courses: 10 Law. Others include Architecture, Physics, Economics, Agriculture, Korean, Anthropology, International Relations...- showing how personalised our support 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7A824-BCE2-4808-9A62-93ADDEF57C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336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Wealth of experience in dedicated team of tutors – offer a range of experiences and </a:t>
            </a:r>
            <a:r>
              <a:rPr lang="en-US" err="1">
                <a:ea typeface="Calibri"/>
                <a:cs typeface="Calibri"/>
              </a:rPr>
              <a:t>personalised</a:t>
            </a:r>
            <a:r>
              <a:rPr lang="en-US">
                <a:ea typeface="Calibri"/>
                <a:cs typeface="Calibri"/>
              </a:rPr>
              <a:t> guidance to help students decide the path for them and guide them through the application process.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157E3-CCE2-4ED2-9058-A18249F1791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100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The path for Oxbridge is different so </a:t>
            </a:r>
            <a:r>
              <a:rPr lang="en-US" err="1">
                <a:ea typeface="Calibri"/>
                <a:cs typeface="Calibri"/>
              </a:rPr>
              <a:t>Ms</a:t>
            </a:r>
            <a:r>
              <a:rPr lang="en-US">
                <a:ea typeface="Calibri"/>
                <a:cs typeface="Calibri"/>
              </a:rPr>
              <a:t> Findlay works closely with those identified as potential applicants to offer guidance e.g. interview practice.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157E3-CCE2-4ED2-9058-A18249F1791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22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323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image" Target="../media/image19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9752" y="839755"/>
            <a:ext cx="12211752" cy="49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454002" y="1735115"/>
            <a:ext cx="699887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Every young person in our community deserves to have the best opportunities at life regardless of their individual circumstances.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Education is the key to accessing these opportunities and we support and develop every member of our community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Think about their Thinking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Be their Best self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Shape their Success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In this way Thinking Schools Academy Trust transforms life chances.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86E88C-20B8-4A58-92F6-7DC2361954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442" y="1239649"/>
            <a:ext cx="720000" cy="72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5D1A27-D2CD-4404-9391-9FADF69D854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146" y="1239649"/>
            <a:ext cx="720000" cy="72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8CC611-4067-4F55-BF0B-1F13823333B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631" y="1239649"/>
            <a:ext cx="720000" cy="72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AC154C-1EE6-45FB-A978-B20997A33B3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627" y="1239649"/>
            <a:ext cx="720000" cy="72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53A7CED-2AC7-4458-8692-D3EAF2E7131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558" y="3825882"/>
            <a:ext cx="720000" cy="72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6226B8C-F39C-4598-B9D2-FC4CDFA73E2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442" y="2127604"/>
            <a:ext cx="720000" cy="720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A2E162-0DC0-4EE3-B2A5-A76A0223D3A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9264" y="2127604"/>
            <a:ext cx="720000" cy="72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A3EFCB4-65AB-4426-9B30-D8D31244B10F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392" y="2976743"/>
            <a:ext cx="720000" cy="72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0F2F13-E96D-4A1A-BDA7-D6BCD3F5E71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214" y="2976743"/>
            <a:ext cx="720000" cy="72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7ED86F5-EFEB-47AD-ABBC-DB337E7F92F4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952" y="2976743"/>
            <a:ext cx="720000" cy="72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BC622DB-0B01-463C-B86A-107203C963FA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1510" y="2976743"/>
            <a:ext cx="720000" cy="72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B7CA71E-2059-409F-B97E-EBDAC5D037D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1656" y="2976743"/>
            <a:ext cx="720000" cy="72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1BAA092-4C2E-4D80-9C8C-470FA8ED099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736" y="3825881"/>
            <a:ext cx="729331" cy="7293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5348658-A2B5-4F0B-B365-06722E2C9E24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821" y="3825882"/>
            <a:ext cx="720000" cy="72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A11C1A0-0942-4521-896A-27F0F2F5B771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3455" y="3825882"/>
            <a:ext cx="720000" cy="720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FC2178F-6EDB-4B03-8663-1113AD303AFD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106" y="3825882"/>
            <a:ext cx="720000" cy="720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B012A21-5921-443E-9194-33BA3C163363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877" y="1239649"/>
            <a:ext cx="720000" cy="720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A1B0E4F-F475-4C2F-80FB-8EC005DEACC3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106" y="2127604"/>
            <a:ext cx="720000" cy="720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0993245-202B-4F0A-8357-4B346AB48505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541" y="2127604"/>
            <a:ext cx="720000" cy="72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2624D0-3485-4FC9-8724-9F223006CC76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068" y="2127604"/>
            <a:ext cx="720000" cy="720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55C53C5-E5E8-420D-A931-584B4DAD44E4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877" y="4713837"/>
            <a:ext cx="1855757" cy="65322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6099CEE-4E18-40C8-B3CA-6C6EB531EB51}"/>
              </a:ext>
            </a:extLst>
          </p:cNvPr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3258" y="4679688"/>
            <a:ext cx="1129067" cy="653226"/>
          </a:xfrm>
          <a:prstGeom prst="rect">
            <a:avLst/>
          </a:prstGeom>
        </p:spPr>
      </p:pic>
      <p:sp>
        <p:nvSpPr>
          <p:cNvPr id="30" name="Title Placeholder 1">
            <a:extLst>
              <a:ext uri="{FF2B5EF4-FFF2-40B4-BE49-F238E27FC236}">
                <a16:creationId xmlns:a16="http://schemas.microsoft.com/office/drawing/2014/main" id="{4BF697FC-7AC3-410E-B090-EB249C6C6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262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6003F48-8B26-4D5F-8522-2E8F9ED48167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3535"/>
            <a:ext cx="10515600" cy="4189614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F4131284-BCF9-4C4A-A51F-21B6B6556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74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856169B-ED8F-4893-A9B2-FFE6D4FDA84B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246910"/>
            <a:ext cx="10515600" cy="4227616"/>
          </a:xfrm>
        </p:spPr>
        <p:txBody>
          <a:bodyPr/>
          <a:lstStyle>
            <a:lvl1pPr marL="0" indent="0">
              <a:buNone/>
              <a:defRPr sz="2400">
                <a:solidFill>
                  <a:srgbClr val="5B9BD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F75FEED8-DBC0-4CC6-9226-FFF3EA490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463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FC32DCC-B7B9-472C-B7B0-E8307711AD0C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30285"/>
            <a:ext cx="5181600" cy="4593620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30284"/>
            <a:ext cx="5181600" cy="4239491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DEC6C5A3-0177-41DE-8F0C-EE3FDBD47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641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46F93B7-00F5-4244-9B74-EE2057A6F46D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816645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5B9BD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1657182"/>
            <a:ext cx="5157787" cy="4170646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816645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5B9BD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1657182"/>
            <a:ext cx="5183188" cy="3845843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D15DE2-CC60-4173-9F4A-4EB867B0B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411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D5CC8B-A826-4370-809A-B3621357CBDB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477BEF4-F664-4EB9-9380-72A0564CB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543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88ED3B5-621C-4024-B3D7-F70CB7275B53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573575"/>
            <a:ext cx="3932237" cy="1600200"/>
          </a:xfrm>
        </p:spPr>
        <p:txBody>
          <a:bodyPr anchor="b"/>
          <a:lstStyle>
            <a:lvl1pPr algn="l">
              <a:defRPr sz="3200"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186926"/>
            <a:ext cx="6172200" cy="4316100"/>
          </a:xfrm>
        </p:spPr>
        <p:txBody>
          <a:bodyPr/>
          <a:lstStyle>
            <a:lvl1pPr>
              <a:defRPr sz="3200">
                <a:solidFill>
                  <a:srgbClr val="5B9BD5"/>
                </a:solidFill>
              </a:defRPr>
            </a:lvl1pPr>
            <a:lvl2pPr>
              <a:defRPr sz="2800">
                <a:solidFill>
                  <a:srgbClr val="5B9BD5"/>
                </a:solidFill>
              </a:defRPr>
            </a:lvl2pPr>
            <a:lvl3pPr>
              <a:defRPr sz="2400">
                <a:solidFill>
                  <a:srgbClr val="5B9BD5"/>
                </a:solidFill>
              </a:defRPr>
            </a:lvl3pPr>
            <a:lvl4pPr>
              <a:defRPr sz="2000">
                <a:solidFill>
                  <a:srgbClr val="5B9BD5"/>
                </a:solidFill>
              </a:defRPr>
            </a:lvl4pPr>
            <a:lvl5pPr>
              <a:defRPr sz="2000">
                <a:solidFill>
                  <a:srgbClr val="5B9BD5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73775"/>
            <a:ext cx="3932237" cy="3618733"/>
          </a:xfrm>
        </p:spPr>
        <p:txBody>
          <a:bodyPr/>
          <a:lstStyle>
            <a:lvl1pPr marL="0" indent="0">
              <a:buNone/>
              <a:defRPr sz="1600">
                <a:solidFill>
                  <a:srgbClr val="5B9BD5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D8B61ED1-13E7-4E5B-9DA1-A09E59B58407}"/>
              </a:ext>
            </a:extLst>
          </p:cNvPr>
          <p:cNvSpPr txBox="1">
            <a:spLocks/>
          </p:cNvSpPr>
          <p:nvPr userDrawn="1"/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774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BD4638A-E72C-4355-9CAE-7DB59B81973E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573575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186926"/>
            <a:ext cx="6172200" cy="4316099"/>
          </a:xfrm>
        </p:spPr>
        <p:txBody>
          <a:bodyPr/>
          <a:lstStyle>
            <a:lvl1pPr marL="0" indent="0">
              <a:buNone/>
              <a:defRPr sz="3200">
                <a:solidFill>
                  <a:srgbClr val="5B9BD5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73775"/>
            <a:ext cx="3932237" cy="3603035"/>
          </a:xfrm>
        </p:spPr>
        <p:txBody>
          <a:bodyPr/>
          <a:lstStyle>
            <a:lvl1pPr marL="0" indent="0">
              <a:buNone/>
              <a:defRPr sz="1600">
                <a:solidFill>
                  <a:srgbClr val="5B9BD5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982A938C-D10F-47CB-9B0E-2B541E1ABDCC}"/>
              </a:ext>
            </a:extLst>
          </p:cNvPr>
          <p:cNvSpPr txBox="1">
            <a:spLocks/>
          </p:cNvSpPr>
          <p:nvPr userDrawn="1"/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808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DEF7555-AA2F-41A8-85FD-7342E40B1F7C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210486"/>
            <a:ext cx="10515600" cy="4259289"/>
          </a:xfrm>
        </p:spPr>
        <p:txBody>
          <a:bodyPr vert="eaVert"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3440089-3275-4EC3-8F49-B8FB1950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27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3DB9AE-9530-4DD9-990B-CAADF9EA4494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1196392"/>
            <a:ext cx="2628900" cy="4273384"/>
          </a:xfrm>
        </p:spPr>
        <p:txBody>
          <a:bodyPr vert="eaVert"/>
          <a:lstStyle>
            <a:lvl1pPr algn="l">
              <a:defRPr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196391"/>
            <a:ext cx="7734300" cy="4572570"/>
          </a:xfrm>
        </p:spPr>
        <p:txBody>
          <a:bodyPr vert="eaVert"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CCB40D6D-2705-4F6B-ACA9-45C109B11908}"/>
              </a:ext>
            </a:extLst>
          </p:cNvPr>
          <p:cNvSpPr txBox="1">
            <a:spLocks/>
          </p:cNvSpPr>
          <p:nvPr userDrawn="1"/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3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A20E1-4AAD-495A-8A14-61A5460FE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45FC9D-09ED-4111-8F1B-B7813F0FDB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D19F2-3A5C-4F71-8F44-6311F2C54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B97EC-D912-482E-97A8-E5E4905B227B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19497-7A2D-4536-B4B9-D13B2EF80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39912-B940-4F65-A1FF-992EB7BAF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6C6DF-7E1E-45DE-8755-CBB70CC77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2162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43177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9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46909"/>
            <a:ext cx="1051560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4524" y="6042782"/>
            <a:ext cx="2205546" cy="63381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624016" y="6098080"/>
            <a:ext cx="6501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TRANSFORMING</a:t>
            </a:r>
            <a:r>
              <a:rPr lang="en-GB" sz="2800" baseline="0"/>
              <a:t> LIFE CHANCES</a:t>
            </a:r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1476671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pta@plymouthhighschoolforgirls.org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charlie.doddrell@phsg.tsat.uk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A3F3D-44E3-D19C-93DF-F2C67EB0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Sixth Form Year 12 Expectations Evening</a:t>
            </a:r>
          </a:p>
        </p:txBody>
      </p:sp>
    </p:spTree>
    <p:extLst>
      <p:ext uri="{BB962C8B-B14F-4D97-AF65-F5344CB8AC3E}">
        <p14:creationId xmlns:p14="http://schemas.microsoft.com/office/powerpoint/2010/main" val="1813816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5684C99-A028-C5A3-55B6-D7EEBCDC9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latin typeface="Abadi" panose="020B0604020104020204" pitchFamily="34" charset="0"/>
                <a:hlinkClick r:id="rId2"/>
              </a:rPr>
              <a:t>In you would like more information on how you can support or get involved:</a:t>
            </a:r>
          </a:p>
          <a:p>
            <a:pPr marL="0" indent="0">
              <a:buNone/>
            </a:pPr>
            <a:endParaRPr lang="en-GB" sz="4000" u="sng" dirty="0">
              <a:hlinkClick r:id="rId2"/>
            </a:endParaRPr>
          </a:p>
          <a:p>
            <a:pPr marL="0" indent="0" algn="ctr">
              <a:buNone/>
            </a:pPr>
            <a:r>
              <a:rPr lang="en-GB" sz="4000" u="sng" dirty="0">
                <a:hlinkClick r:id="rId2"/>
              </a:rPr>
              <a:t>pta@plymouthhighschoolforgirls.org.uk</a:t>
            </a:r>
            <a:r>
              <a:rPr lang="en-GB" sz="4000" dirty="0"/>
              <a:t>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7CA1FF6-60D8-B2D3-9AD5-DFA53FA35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PTFA Welcome your help and support</a:t>
            </a:r>
          </a:p>
        </p:txBody>
      </p:sp>
    </p:spTree>
    <p:extLst>
      <p:ext uri="{BB962C8B-B14F-4D97-AF65-F5344CB8AC3E}">
        <p14:creationId xmlns:p14="http://schemas.microsoft.com/office/powerpoint/2010/main" val="4291628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3CBA5-10A9-49FF-8561-152214388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Mr Underdown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9F8926-BB82-49CE-9A3D-B39AF8A6A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215" y="3439732"/>
            <a:ext cx="4129279" cy="20841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3574E3-5DF8-4656-A75C-E39553DB97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5300" y="913385"/>
            <a:ext cx="4492170" cy="25156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54E687-C5A1-4E66-9895-9204B348E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6320" y="3190692"/>
            <a:ext cx="4325092" cy="25156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98B7EC-09ED-4EAA-A0D4-453C24893BA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5888"/>
          <a:stretch/>
        </p:blipFill>
        <p:spPr>
          <a:xfrm>
            <a:off x="611746" y="163316"/>
            <a:ext cx="2811538" cy="3268874"/>
          </a:xfrm>
          <a:prstGeom prst="rect">
            <a:avLst/>
          </a:prstGeom>
        </p:spPr>
      </p:pic>
      <p:pic>
        <p:nvPicPr>
          <p:cNvPr id="3" name="Picture 2" descr="C+ Project">
            <a:extLst>
              <a:ext uri="{FF2B5EF4-FFF2-40B4-BE49-F238E27FC236}">
                <a16:creationId xmlns:a16="http://schemas.microsoft.com/office/drawing/2014/main" id="{F5912356-B11A-FA42-9E16-D06B28A784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95772" y="1050031"/>
            <a:ext cx="2790288" cy="1860192"/>
          </a:xfrm>
          <a:prstGeom prst="rect">
            <a:avLst/>
          </a:prstGeom>
        </p:spPr>
      </p:pic>
      <p:pic>
        <p:nvPicPr>
          <p:cNvPr id="8" name="Picture 7" descr="Mock Exams – why they are the key to ...">
            <a:extLst>
              <a:ext uri="{FF2B5EF4-FFF2-40B4-BE49-F238E27FC236}">
                <a16:creationId xmlns:a16="http://schemas.microsoft.com/office/drawing/2014/main" id="{A2F83169-A26E-5A27-313B-E3AB453B6F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614" y="3852595"/>
            <a:ext cx="3187252" cy="231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22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4653D-D0E3-4D4C-80C8-02A70F41D9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6138" y="4714"/>
            <a:ext cx="10181895" cy="5354811"/>
          </a:xfrm>
        </p:spPr>
        <p:txBody>
          <a:bodyPr>
            <a:normAutofit/>
          </a:bodyPr>
          <a:lstStyle/>
          <a:p>
            <a:r>
              <a:rPr lang="en-GB" sz="7200"/>
              <a:t>Making the most of every learning opportunity and working hard to achieve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7448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3CBA5-10A9-49FF-8561-152214388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</p:spPr>
        <p:txBody>
          <a:bodyPr anchor="ctr">
            <a:normAutofit/>
          </a:bodyPr>
          <a:lstStyle/>
          <a:p>
            <a:r>
              <a:rPr lang="en-GB" sz="3400"/>
              <a:t>The Purpose of data</a:t>
            </a:r>
          </a:p>
        </p:txBody>
      </p:sp>
      <p:sp>
        <p:nvSpPr>
          <p:cNvPr id="5812" name="TextBox 5811">
            <a:extLst>
              <a:ext uri="{FF2B5EF4-FFF2-40B4-BE49-F238E27FC236}">
                <a16:creationId xmlns:a16="http://schemas.microsoft.com/office/drawing/2014/main" id="{9E350144-7257-D265-C73F-11E4AF4D5096}"/>
              </a:ext>
            </a:extLst>
          </p:cNvPr>
          <p:cNvSpPr txBox="1"/>
          <p:nvPr/>
        </p:nvSpPr>
        <p:spPr>
          <a:xfrm>
            <a:off x="394447" y="1434352"/>
            <a:ext cx="64545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12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10C4DC-0EE3-8599-F157-CB1A84B313AA}"/>
              </a:ext>
            </a:extLst>
          </p:cNvPr>
          <p:cNvSpPr txBox="1"/>
          <p:nvPr/>
        </p:nvSpPr>
        <p:spPr>
          <a:xfrm>
            <a:off x="7730763" y="1146289"/>
            <a:ext cx="4151487" cy="156966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b="1">
                <a:solidFill>
                  <a:srgbClr val="002060"/>
                </a:solidFill>
              </a:rPr>
              <a:t>Predicted grades  </a:t>
            </a:r>
            <a:r>
              <a:rPr lang="en-GB" sz="3200" b="1" u="sng">
                <a:solidFill>
                  <a:srgbClr val="002060"/>
                </a:solidFill>
              </a:rPr>
              <a:t>objective</a:t>
            </a:r>
            <a:r>
              <a:rPr lang="en-GB" sz="3200" b="1">
                <a:solidFill>
                  <a:srgbClr val="002060"/>
                </a:solidFill>
              </a:rPr>
              <a:t> – supported by data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D668E1E-2D39-C91C-7345-D84D4F6CD8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23180774"/>
              </p:ext>
            </p:extLst>
          </p:nvPr>
        </p:nvGraphicFramePr>
        <p:xfrm>
          <a:off x="399072" y="1197349"/>
          <a:ext cx="6807271" cy="4226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4493552-D75E-F4E4-7681-17E13E409BDB}"/>
              </a:ext>
            </a:extLst>
          </p:cNvPr>
          <p:cNvSpPr txBox="1"/>
          <p:nvPr/>
        </p:nvSpPr>
        <p:spPr>
          <a:xfrm>
            <a:off x="7725410" y="2973525"/>
            <a:ext cx="4224230" cy="258532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>
                <a:solidFill>
                  <a:srgbClr val="FF0000"/>
                </a:solidFill>
              </a:rPr>
              <a:t>Final exams summer</a:t>
            </a:r>
            <a:endParaRPr lang="en-US">
              <a:solidFill>
                <a:srgbClr val="FFFFFF"/>
              </a:solidFill>
            </a:endParaRPr>
          </a:p>
          <a:p>
            <a:pPr algn="ctr"/>
            <a:r>
              <a:rPr lang="en-US" sz="5400">
                <a:solidFill>
                  <a:srgbClr val="FF0000"/>
                </a:solidFill>
              </a:rPr>
              <a:t> 2028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592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8ECF6-69D1-4EAF-B512-3E4DD95A0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35714"/>
            <a:ext cx="105156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tx2">
                    <a:lumMod val="75000"/>
                  </a:schemeClr>
                </a:solidFill>
              </a:rPr>
              <a:t>Preparing for the next step after A levels (already!)</a:t>
            </a:r>
          </a:p>
        </p:txBody>
      </p:sp>
    </p:spTree>
    <p:extLst>
      <p:ext uri="{BB962C8B-B14F-4D97-AF65-F5344CB8AC3E}">
        <p14:creationId xmlns:p14="http://schemas.microsoft.com/office/powerpoint/2010/main" val="111225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3D37D1A-C0F7-4B01-A101-DAE983D9A590}"/>
              </a:ext>
            </a:extLst>
          </p:cNvPr>
          <p:cNvSpPr txBox="1"/>
          <p:nvPr/>
        </p:nvSpPr>
        <p:spPr>
          <a:xfrm>
            <a:off x="318453" y="814408"/>
            <a:ext cx="10957560" cy="55559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>
                <a:solidFill>
                  <a:schemeClr val="accent1">
                    <a:lumMod val="75000"/>
                  </a:schemeClr>
                </a:solidFill>
              </a:rPr>
              <a:t>Compulsory – Year 12 and 13</a:t>
            </a:r>
          </a:p>
          <a:p>
            <a:pPr>
              <a:lnSpc>
                <a:spcPct val="150000"/>
              </a:lnSpc>
            </a:pPr>
            <a:endParaRPr lang="en-GB" sz="3000">
              <a:solidFill>
                <a:schemeClr val="accent1">
                  <a:lumMod val="75000"/>
                </a:schemeClr>
              </a:solidFill>
              <a:latin typeface="Praxis LT Pro Ligh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Helping you to progress to a successful Sixth Form</a:t>
            </a:r>
            <a:endParaRPr lang="en-US" sz="300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Independent study skill sessions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Information about topics outside of the academic stream</a:t>
            </a:r>
            <a:endParaRPr lang="en-GB" sz="300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Support for deciding on post A level options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0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Leadership opportunities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3000">
              <a:solidFill>
                <a:schemeClr val="accent1">
                  <a:lumMod val="75000"/>
                </a:schemeClr>
              </a:solidFill>
              <a:latin typeface="Praxis LT Pro Ligh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63ADA6-80FD-440E-9D6A-544DE7EEF000}"/>
              </a:ext>
            </a:extLst>
          </p:cNvPr>
          <p:cNvSpPr txBox="1"/>
          <p:nvPr/>
        </p:nvSpPr>
        <p:spPr>
          <a:xfrm>
            <a:off x="5681980" y="6127380"/>
            <a:ext cx="41224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>
                <a:latin typeface="Arial Rounded MT Bold" panose="020F07040305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charlie.doddrell@phsg.tsat.uk</a:t>
            </a:r>
            <a:endParaRPr lang="en-GB" sz="200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D26A9C66-EE70-4F3D-A10D-C0078992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3741" y="100470"/>
            <a:ext cx="10515600" cy="563765"/>
          </a:xfrm>
        </p:spPr>
        <p:txBody>
          <a:bodyPr>
            <a:normAutofit fontScale="90000"/>
          </a:bodyPr>
          <a:lstStyle/>
          <a:p>
            <a:r>
              <a:rPr lang="en-GB"/>
              <a:t>Tutorial sessions </a:t>
            </a:r>
            <a:endParaRPr lang="en-GB" b="1"/>
          </a:p>
        </p:txBody>
      </p:sp>
    </p:spTree>
    <p:extLst>
      <p:ext uri="{BB962C8B-B14F-4D97-AF65-F5344CB8AC3E}">
        <p14:creationId xmlns:p14="http://schemas.microsoft.com/office/powerpoint/2010/main" val="3432482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192570-71A4-4B48-81CF-5439BAA5B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203" y="134746"/>
            <a:ext cx="11513371" cy="563765"/>
          </a:xfrm>
        </p:spPr>
        <p:txBody>
          <a:bodyPr>
            <a:normAutofit fontScale="90000"/>
          </a:bodyPr>
          <a:lstStyle/>
          <a:p>
            <a:r>
              <a:rPr lang="en-GB"/>
              <a:t>Preparing for the next step Dr Doddrell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901EB75C-19F1-4A14-B47E-25F3BC6B425C}"/>
              </a:ext>
            </a:extLst>
          </p:cNvPr>
          <p:cNvSpPr txBox="1">
            <a:spLocks/>
          </p:cNvSpPr>
          <p:nvPr/>
        </p:nvSpPr>
        <p:spPr>
          <a:xfrm>
            <a:off x="388199" y="1088570"/>
            <a:ext cx="11451376" cy="27649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en-GB" sz="36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2026 destinations</a:t>
            </a:r>
          </a:p>
          <a:p>
            <a:pPr marL="0" lvl="0" indent="0">
              <a:buNone/>
            </a:pPr>
            <a:endParaRPr lang="en-GB" sz="3600" dirty="0">
              <a:effectLst/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indent="-342900">
              <a:buFont typeface="Symbol"/>
              <a:buChar char=""/>
            </a:pPr>
            <a:r>
              <a:rPr lang="en-GB" sz="3600" dirty="0">
                <a:latin typeface="+mj-lt"/>
                <a:ea typeface="Times New Roman" panose="02020603050405020304" pitchFamily="18" charset="0"/>
                <a:cs typeface="Calibri"/>
              </a:rPr>
              <a:t>88.9% going</a:t>
            </a:r>
            <a:r>
              <a:rPr lang="en-GB" sz="3600" dirty="0">
                <a:effectLst/>
                <a:latin typeface="+mj-lt"/>
                <a:ea typeface="Times New Roman" panose="02020603050405020304" pitchFamily="18" charset="0"/>
                <a:cs typeface="Calibri"/>
              </a:rPr>
              <a:t> on to university now or following a gap year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3600" dirty="0">
                <a:latin typeface="+mj-lt"/>
                <a:ea typeface="Times New Roman" panose="02020603050405020304" pitchFamily="18" charset="0"/>
                <a:cs typeface="Calibri"/>
              </a:rPr>
              <a:t>36% of</a:t>
            </a:r>
            <a:r>
              <a:rPr lang="en-GB" sz="3600" dirty="0">
                <a:effectLst/>
                <a:latin typeface="+mj-lt"/>
                <a:ea typeface="Times New Roman" panose="02020603050405020304" pitchFamily="18" charset="0"/>
                <a:cs typeface="Calibri"/>
              </a:rPr>
              <a:t> university places secured are at Russell Group institutions 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3600" dirty="0">
                <a:latin typeface="+mj-lt"/>
                <a:ea typeface="Times New Roman" panose="02020603050405020304" pitchFamily="18" charset="0"/>
                <a:cs typeface="Calibri"/>
              </a:rPr>
              <a:t>100% on</a:t>
            </a:r>
            <a:r>
              <a:rPr lang="en-GB" sz="3600" dirty="0">
                <a:effectLst/>
                <a:latin typeface="+mj-lt"/>
                <a:ea typeface="Times New Roman" panose="02020603050405020304" pitchFamily="18" charset="0"/>
                <a:cs typeface="Calibri"/>
              </a:rPr>
              <a:t> to study Medicine, Dentistry or Veterinary Medicine</a:t>
            </a:r>
          </a:p>
          <a:p>
            <a:pPr marL="0" indent="0">
              <a:buNone/>
            </a:pPr>
            <a:endParaRPr lang="en-GB" sz="3600" dirty="0">
              <a:effectLst/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r>
              <a:rPr lang="en-GB" sz="36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3600" dirty="0"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endParaRPr lang="en-GB" sz="3600" dirty="0">
              <a:effectLst/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36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 dirty="0">
              <a:solidFill>
                <a:srgbClr val="002060"/>
              </a:solidFill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36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D8169A-C186-4B67-800E-C191DAD12914}"/>
              </a:ext>
            </a:extLst>
          </p:cNvPr>
          <p:cNvSpPr txBox="1"/>
          <p:nvPr/>
        </p:nvSpPr>
        <p:spPr>
          <a:xfrm>
            <a:off x="326203" y="1892205"/>
            <a:ext cx="11244106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3600" i="1" dirty="0">
                <a:solidFill>
                  <a:schemeClr val="accent5">
                    <a:lumMod val="75000"/>
                  </a:schemeClr>
                </a:solidFill>
              </a:rPr>
              <a:t>Students without a goal or vision hit a ceiling and underperform by about one grade. Students who don’t know why they’re doing A levels, are usually the first to show decreased levels of effort when the going gets tough. 													</a:t>
            </a:r>
            <a:r>
              <a:rPr lang="en-GB" sz="3600" dirty="0">
                <a:solidFill>
                  <a:schemeClr val="accent5">
                    <a:lumMod val="75000"/>
                  </a:schemeClr>
                </a:solidFill>
              </a:rPr>
              <a:t>Oakes and Griffin 2016</a:t>
            </a:r>
          </a:p>
        </p:txBody>
      </p:sp>
    </p:spTree>
    <p:extLst>
      <p:ext uri="{BB962C8B-B14F-4D97-AF65-F5344CB8AC3E}">
        <p14:creationId xmlns:p14="http://schemas.microsoft.com/office/powerpoint/2010/main" val="209912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192570-71A4-4B48-81CF-5439BAA5B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54" y="149898"/>
            <a:ext cx="10626480" cy="563765"/>
          </a:xfrm>
        </p:spPr>
        <p:txBody>
          <a:bodyPr>
            <a:normAutofit fontScale="90000"/>
          </a:bodyPr>
          <a:lstStyle/>
          <a:p>
            <a:pPr algn="l"/>
            <a:r>
              <a:rPr lang="en-GB"/>
              <a:t>What support looks like here and at home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901EB75C-19F1-4A14-B47E-25F3BC6B425C}"/>
              </a:ext>
            </a:extLst>
          </p:cNvPr>
          <p:cNvSpPr txBox="1">
            <a:spLocks/>
          </p:cNvSpPr>
          <p:nvPr/>
        </p:nvSpPr>
        <p:spPr>
          <a:xfrm>
            <a:off x="182146" y="1016804"/>
            <a:ext cx="12009854" cy="4513140"/>
          </a:xfrm>
          <a:prstGeom prst="rect">
            <a:avLst/>
          </a:prstGeom>
        </p:spPr>
        <p:txBody>
          <a:bodyPr vert="horz" lIns="91440" tIns="45720" rIns="91440" bIns="45720" numCol="2" spcCol="21600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6575" indent="-361950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Experienced tutorial team delivering programme of information</a:t>
            </a:r>
            <a:endParaRPr lang="en-US" sz="3000">
              <a:solidFill>
                <a:schemeClr val="accent5">
                  <a:lumMod val="75000"/>
                </a:schemeClr>
              </a:solidFill>
            </a:endParaRPr>
          </a:p>
          <a:p>
            <a:pPr marL="174625" indent="449263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One-to-one guidance</a:t>
            </a:r>
          </a:p>
          <a:p>
            <a:pPr marL="174625" indent="449263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Careers Adviser appointments</a:t>
            </a:r>
          </a:p>
          <a:p>
            <a:pPr marL="174625" indent="449263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Visit to Russell Group university </a:t>
            </a:r>
          </a:p>
          <a:p>
            <a:pPr marL="174625" indent="449263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Finance talk</a:t>
            </a:r>
          </a:p>
          <a:p>
            <a:pPr marL="174625" indent="449263"/>
            <a:r>
              <a:rPr lang="en-GB" sz="3000" err="1">
                <a:solidFill>
                  <a:schemeClr val="accent5">
                    <a:lumMod val="75000"/>
                  </a:schemeClr>
                </a:solidFill>
              </a:rPr>
              <a:t>Unifrog</a:t>
            </a:r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 resource platform</a:t>
            </a:r>
          </a:p>
          <a:p>
            <a:pPr marL="174625" indent="449263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Mock interviews</a:t>
            </a:r>
          </a:p>
          <a:p>
            <a:pPr marL="174625" indent="449263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UCAS convention</a:t>
            </a:r>
          </a:p>
          <a:p>
            <a:pPr marL="174625" indent="449263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Apprenticeship fair</a:t>
            </a:r>
          </a:p>
          <a:p>
            <a:pPr marL="536575" indent="-361950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Workshops at University of Plymouth </a:t>
            </a:r>
          </a:p>
          <a:p>
            <a:pPr marL="536575" indent="-361950"/>
            <a:r>
              <a:rPr lang="en-GB" sz="3000">
                <a:solidFill>
                  <a:schemeClr val="accent5">
                    <a:lumMod val="75000"/>
                  </a:schemeClr>
                </a:solidFill>
              </a:rPr>
              <a:t>Visits form alumni and professionals </a:t>
            </a:r>
          </a:p>
          <a:p>
            <a:pPr marL="174625" lvl="0" indent="449263">
              <a:buFont typeface="Symbol" panose="05050102010706020507" pitchFamily="18" charset="2"/>
              <a:buChar char=""/>
            </a:pPr>
            <a:endParaRPr lang="en-GB" sz="200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51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6B6489BE-E438-4D52-93BF-0D7230C1D383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5"/>
          <a:stretch/>
        </p:blipFill>
        <p:spPr bwMode="auto">
          <a:xfrm rot="5400000">
            <a:off x="6627505" y="480242"/>
            <a:ext cx="5574244" cy="52674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7192570-71A4-4B48-81CF-5439BAA5B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988" y="134746"/>
            <a:ext cx="6374921" cy="635651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Oxford and Cambridge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901EB75C-19F1-4A14-B47E-25F3BC6B425C}"/>
              </a:ext>
            </a:extLst>
          </p:cNvPr>
          <p:cNvSpPr txBox="1">
            <a:spLocks/>
          </p:cNvSpPr>
          <p:nvPr/>
        </p:nvSpPr>
        <p:spPr>
          <a:xfrm>
            <a:off x="69574" y="788504"/>
            <a:ext cx="6561437" cy="54333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Early application date: 13</a:t>
            </a:r>
            <a:r>
              <a:rPr lang="en-GB" baseline="30000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th</a:t>
            </a: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 October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W</a:t>
            </a:r>
            <a:r>
              <a:rPr lang="en-GB" b="0" i="0" dirty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orkshops delivered by the Universities of Oxford and Cambridge  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Free accommodation for visiting open days at Oxford 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Bespoke advice about suitable super-curricular activities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Regular one-to-one meetings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Interview practice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Tailored school reference </a:t>
            </a:r>
          </a:p>
          <a:p>
            <a:endParaRPr lang="en-GB" sz="12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B7309A-C2BC-4073-AAE5-AB06009811D2}"/>
              </a:ext>
            </a:extLst>
          </p:cNvPr>
          <p:cNvSpPr txBox="1"/>
          <p:nvPr/>
        </p:nvSpPr>
        <p:spPr>
          <a:xfrm>
            <a:off x="7222281" y="2248062"/>
            <a:ext cx="4826064" cy="35394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Recent successes include:</a:t>
            </a:r>
            <a:endParaRPr lang="en-GB" sz="2800" i="1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Veterinary Medicine at Cambridge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Law at Oxford and Cambridge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Theology at Oxford</a:t>
            </a:r>
            <a:endParaRPr lang="en-GB" sz="2800" i="1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Philosophy, Politics and Economics at Oxford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Earth Sciences at Oxford</a:t>
            </a:r>
            <a:endParaRPr lang="en-GB" sz="2800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64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blue and yellow heart with a stethoscope&#10;&#10;Description automatically generated">
            <a:extLst>
              <a:ext uri="{FF2B5EF4-FFF2-40B4-BE49-F238E27FC236}">
                <a16:creationId xmlns:a16="http://schemas.microsoft.com/office/drawing/2014/main" id="{746B4D9E-588E-33FE-7198-99C46CE94D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33" t="11797" r="-253" b="43565"/>
          <a:stretch/>
        </p:blipFill>
        <p:spPr>
          <a:xfrm>
            <a:off x="1" y="1053407"/>
            <a:ext cx="4354286" cy="3239333"/>
          </a:xfrm>
          <a:prstGeom prst="rect">
            <a:avLst/>
          </a:prstGeom>
          <a:noFill/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BD520AC-BBF0-C656-CAD4-C33BD4F99925}"/>
              </a:ext>
            </a:extLst>
          </p:cNvPr>
          <p:cNvSpPr txBox="1"/>
          <p:nvPr/>
        </p:nvSpPr>
        <p:spPr>
          <a:xfrm>
            <a:off x="4504377" y="918557"/>
            <a:ext cx="7421417" cy="488603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Application: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Only school in the city with bespoke and timetabled support lessons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100% of medical applicants gain offers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100% of veterinary applicants gain offers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100% dental applicants gain offers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0070C0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Year 13 finished: 3 Medicine, 1 Vet and 1 Dentist.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Year 12 lesson Wed A p1 or Tuesday B p3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0070C0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77C1D8-255A-20C8-6CCF-30C507637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3400" dirty="0"/>
              <a:t>Doctors, Dentists and Vets</a:t>
            </a:r>
          </a:p>
        </p:txBody>
      </p:sp>
    </p:spTree>
    <p:extLst>
      <p:ext uri="{BB962C8B-B14F-4D97-AF65-F5344CB8AC3E}">
        <p14:creationId xmlns:p14="http://schemas.microsoft.com/office/powerpoint/2010/main" val="2089952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7C3EF-24B5-4BD0-B601-F8538A737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Mr Jenkins - The Why!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8A077-9CF9-4DF4-B1A0-F09A03E9A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534" y="802640"/>
            <a:ext cx="11758425" cy="49174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GB" sz="3900" dirty="0"/>
          </a:p>
          <a:p>
            <a:pPr marL="0" indent="0" algn="ctr">
              <a:buNone/>
            </a:pPr>
            <a:r>
              <a:rPr lang="en-GB" sz="3900" dirty="0"/>
              <a:t>Doing all </a:t>
            </a:r>
            <a:r>
              <a:rPr lang="en-GB" sz="3900" b="1" u="sng" dirty="0"/>
              <a:t>we</a:t>
            </a:r>
            <a:r>
              <a:rPr lang="en-GB" sz="3900" dirty="0"/>
              <a:t> can to best ensure that </a:t>
            </a:r>
            <a:r>
              <a:rPr lang="en-GB" sz="3900" b="1" dirty="0"/>
              <a:t>every</a:t>
            </a:r>
            <a:r>
              <a:rPr lang="en-GB" sz="3900" dirty="0"/>
              <a:t> PHS sixth form student achieves what they require for </a:t>
            </a:r>
            <a:r>
              <a:rPr lang="en-GB" sz="3900" u="sng" dirty="0"/>
              <a:t>their </a:t>
            </a:r>
            <a:r>
              <a:rPr lang="en-GB" sz="3900" b="1" dirty="0"/>
              <a:t>best </a:t>
            </a:r>
            <a:r>
              <a:rPr lang="en-GB" sz="3900" dirty="0"/>
              <a:t>post-18 next steps</a:t>
            </a:r>
          </a:p>
          <a:p>
            <a:endParaRPr lang="en-GB" sz="3900" dirty="0"/>
          </a:p>
          <a:p>
            <a:pPr algn="ctr"/>
            <a:r>
              <a:rPr lang="en-GB" sz="3900" dirty="0"/>
              <a:t>A level results day 10</a:t>
            </a:r>
            <a:r>
              <a:rPr lang="en-GB" sz="3900" baseline="30000" dirty="0"/>
              <a:t>th</a:t>
            </a:r>
            <a:r>
              <a:rPr lang="en-GB" sz="3900" dirty="0"/>
              <a:t> August 2028, 701 days away</a:t>
            </a:r>
          </a:p>
          <a:p>
            <a:endParaRPr lang="en-GB" sz="3900" b="1" dirty="0"/>
          </a:p>
          <a:p>
            <a:pPr algn="ctr"/>
            <a:r>
              <a:rPr lang="en-GB" sz="3900" dirty="0"/>
              <a:t>Approximately 612 days until the first A level exam</a:t>
            </a:r>
          </a:p>
          <a:p>
            <a:endParaRPr lang="en-GB" sz="3200" b="1" dirty="0"/>
          </a:p>
          <a:p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790359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0DCD312-D719-69DC-E571-FB3CA6C63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7950" y="1078478"/>
            <a:ext cx="5116286" cy="418961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214BAA-36DF-A1FE-7642-7625FE5CB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aim for results day</a:t>
            </a:r>
          </a:p>
        </p:txBody>
      </p:sp>
      <p:pic>
        <p:nvPicPr>
          <p:cNvPr id="1026" name="Picture 2" descr="Wallace &amp; Gromit - Wikipedia">
            <a:extLst>
              <a:ext uri="{FF2B5EF4-FFF2-40B4-BE49-F238E27FC236}">
                <a16:creationId xmlns:a16="http://schemas.microsoft.com/office/drawing/2014/main" id="{73D18293-CAF1-61B0-2F72-47E4B9827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404" y="1481478"/>
            <a:ext cx="3693755" cy="276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E12268-B474-7B31-B3F3-044E16319B3A}"/>
              </a:ext>
            </a:extLst>
          </p:cNvPr>
          <p:cNvSpPr txBox="1"/>
          <p:nvPr/>
        </p:nvSpPr>
        <p:spPr>
          <a:xfrm>
            <a:off x="6309290" y="2351782"/>
            <a:ext cx="556702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tx2"/>
                </a:solidFill>
              </a:rPr>
              <a:t>All</a:t>
            </a:r>
            <a:r>
              <a:rPr lang="en-GB" sz="3600" dirty="0">
                <a:solidFill>
                  <a:schemeClr val="tx2"/>
                </a:solidFill>
              </a:rPr>
              <a:t> students progress onto </a:t>
            </a:r>
            <a:r>
              <a:rPr lang="en-GB" sz="3600" b="1" i="1" dirty="0">
                <a:solidFill>
                  <a:schemeClr val="tx2"/>
                </a:solidFill>
              </a:rPr>
              <a:t>their best post 18 next step </a:t>
            </a:r>
          </a:p>
        </p:txBody>
      </p:sp>
    </p:spTree>
    <p:extLst>
      <p:ext uri="{BB962C8B-B14F-4D97-AF65-F5344CB8AC3E}">
        <p14:creationId xmlns:p14="http://schemas.microsoft.com/office/powerpoint/2010/main" val="1895656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9"/>
          <p:cNvSpPr txBox="1"/>
          <p:nvPr/>
        </p:nvSpPr>
        <p:spPr>
          <a:xfrm>
            <a:off x="640079" y="113078"/>
            <a:ext cx="1115568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The PHS Sixth Form Team</a:t>
            </a:r>
            <a:endParaRPr sz="2400" dirty="0">
              <a:solidFill>
                <a:schemeClr val="bg1"/>
              </a:solidFill>
            </a:endParaRPr>
          </a:p>
        </p:txBody>
      </p:sp>
      <p:sp>
        <p:nvSpPr>
          <p:cNvPr id="296" name="Google Shape;296;p29"/>
          <p:cNvSpPr/>
          <p:nvPr/>
        </p:nvSpPr>
        <p:spPr>
          <a:xfrm>
            <a:off x="461552" y="793196"/>
            <a:ext cx="5486401" cy="1476397"/>
          </a:xfrm>
          <a:prstGeom prst="roundRect">
            <a:avLst>
              <a:gd name="adj" fmla="val 16667"/>
            </a:avLst>
          </a:prstGeom>
          <a:solidFill>
            <a:srgbClr val="EFF5FB"/>
          </a:solidFill>
          <a:ln w="9525" cap="flat" cmpd="sng">
            <a:solidFill>
              <a:srgbClr val="D2E1F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083769"/>
                </a:solidFill>
                <a:latin typeface="Calibri"/>
                <a:ea typeface="Calibri"/>
                <a:cs typeface="Calibri"/>
                <a:sym typeface="Calibri"/>
              </a:rPr>
              <a:t>Alan Jenkins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135291"/>
                </a:solidFill>
                <a:latin typeface="Calibri"/>
                <a:ea typeface="Calibri"/>
                <a:cs typeface="Calibri"/>
                <a:sym typeface="Calibri"/>
              </a:rPr>
              <a:t>Assistant Head Teacher / Head of Sixth Form / DDSL</a:t>
            </a:r>
            <a:endParaRPr dirty="0"/>
          </a:p>
          <a:p>
            <a:pPr algn="ctr"/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Recruitment • Induction • Year 12 progress to mocks • Student Leadership</a:t>
            </a:r>
            <a:endParaRPr lang="en-US" dirty="0">
              <a:solidFill>
                <a:srgbClr val="232D37"/>
              </a:solidFill>
              <a:latin typeface="Calibri"/>
              <a:ea typeface="Calibri"/>
              <a:cs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97" name="Google Shape;297;p29"/>
          <p:cNvSpPr/>
          <p:nvPr/>
        </p:nvSpPr>
        <p:spPr>
          <a:xfrm>
            <a:off x="6309359" y="793195"/>
            <a:ext cx="5595772" cy="1476397"/>
          </a:xfrm>
          <a:prstGeom prst="roundRect">
            <a:avLst>
              <a:gd name="adj" fmla="val 16667"/>
            </a:avLst>
          </a:prstGeom>
          <a:solidFill>
            <a:srgbClr val="EFF5FB"/>
          </a:solidFill>
          <a:ln w="9525" cap="flat" cmpd="sng">
            <a:solidFill>
              <a:srgbClr val="D2E1F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083769"/>
                </a:solidFill>
                <a:latin typeface="Calibri"/>
                <a:ea typeface="Calibri"/>
                <a:cs typeface="Calibri"/>
                <a:sym typeface="Calibri"/>
              </a:rPr>
              <a:t>Charlie Doddrell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135291"/>
                </a:solidFill>
                <a:latin typeface="Calibri"/>
                <a:ea typeface="Calibri"/>
                <a:cs typeface="Calibri"/>
                <a:sym typeface="Calibri"/>
              </a:rPr>
              <a:t>Deputy Head of Sixth Form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Post-Year 12 mocks to Year 13 • UCAS/Oxbridge  	            • Medical pathways</a:t>
            </a:r>
            <a:endParaRPr dirty="0"/>
          </a:p>
        </p:txBody>
      </p:sp>
      <p:sp>
        <p:nvSpPr>
          <p:cNvPr id="298" name="Google Shape;298;p29"/>
          <p:cNvSpPr/>
          <p:nvPr/>
        </p:nvSpPr>
        <p:spPr>
          <a:xfrm>
            <a:off x="502919" y="2383044"/>
            <a:ext cx="5486400" cy="1688213"/>
          </a:xfrm>
          <a:prstGeom prst="roundRect">
            <a:avLst>
              <a:gd name="adj" fmla="val 16667"/>
            </a:avLst>
          </a:prstGeom>
          <a:solidFill>
            <a:srgbClr val="EFF5FB"/>
          </a:solidFill>
          <a:ln w="9525" cap="flat" cmpd="sng">
            <a:solidFill>
              <a:srgbClr val="D2E1F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083769"/>
                </a:solidFill>
                <a:latin typeface="Calibri"/>
                <a:ea typeface="Calibri"/>
                <a:cs typeface="Calibri"/>
                <a:sym typeface="Calibri"/>
              </a:rPr>
              <a:t>Karen Mills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135291"/>
                </a:solidFill>
                <a:latin typeface="Calibri"/>
                <a:ea typeface="Calibri"/>
                <a:cs typeface="Calibri"/>
                <a:sym typeface="Calibri"/>
              </a:rPr>
              <a:t>Sixth Form Lead Administrator / </a:t>
            </a:r>
            <a:r>
              <a:rPr lang="en-US" sz="2000" b="1" dirty="0">
                <a:solidFill>
                  <a:srgbClr val="135291"/>
                </a:solidFill>
                <a:latin typeface="Calibri"/>
                <a:ea typeface="Calibri"/>
                <a:cs typeface="Calibri"/>
                <a:sym typeface="Calibri"/>
              </a:rPr>
              <a:t>Assistant</a:t>
            </a:r>
            <a:r>
              <a:rPr lang="en-US" b="1" dirty="0">
                <a:solidFill>
                  <a:srgbClr val="135291"/>
                </a:solidFill>
                <a:latin typeface="Calibri"/>
                <a:ea typeface="Calibri"/>
                <a:cs typeface="Calibri"/>
                <a:sym typeface="Calibri"/>
              </a:rPr>
              <a:t> to the Head of Sixth / DDSL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Administration • Sixth Form pastoral team • TLP logistics • Bursary</a:t>
            </a:r>
            <a:endParaRPr lang="en-US" dirty="0">
              <a:solidFill>
                <a:srgbClr val="232D37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99" name="Google Shape;299;p29"/>
          <p:cNvSpPr/>
          <p:nvPr/>
        </p:nvSpPr>
        <p:spPr>
          <a:xfrm>
            <a:off x="6309359" y="2383044"/>
            <a:ext cx="5486400" cy="1806676"/>
          </a:xfrm>
          <a:prstGeom prst="roundRect">
            <a:avLst>
              <a:gd name="adj" fmla="val 16667"/>
            </a:avLst>
          </a:prstGeom>
          <a:solidFill>
            <a:srgbClr val="EFF5FB"/>
          </a:solidFill>
          <a:ln w="9525" cap="flat" cmpd="sng">
            <a:solidFill>
              <a:srgbClr val="D2E1F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083769"/>
                </a:solidFill>
                <a:latin typeface="Calibri"/>
                <a:ea typeface="Calibri"/>
                <a:cs typeface="Calibri"/>
                <a:sym typeface="Calibri"/>
              </a:rPr>
              <a:t>Jen Catchpole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135291"/>
                </a:solidFill>
                <a:latin typeface="Calibri"/>
                <a:ea typeface="Calibri"/>
                <a:cs typeface="Calibri"/>
                <a:sym typeface="Calibri"/>
              </a:rPr>
              <a:t>Sixth Form Attendance &amp; Study Centre Coordinator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Attendance • Study Centre and 10</a:t>
            </a:r>
            <a:r>
              <a:rPr lang="en-US" baseline="30000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 Hour coordinator • Sixth Form pastoral team • KS5 trips</a:t>
            </a:r>
            <a:endParaRPr lang="en-US" dirty="0">
              <a:solidFill>
                <a:srgbClr val="232D37"/>
              </a:solidFill>
              <a:latin typeface="Calibri"/>
              <a:ea typeface="Calibri"/>
              <a:cs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00" name="Google Shape;300;p29"/>
          <p:cNvSpPr/>
          <p:nvPr/>
        </p:nvSpPr>
        <p:spPr>
          <a:xfrm>
            <a:off x="3474719" y="4261149"/>
            <a:ext cx="5486400" cy="187810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 cap="flat" cmpd="sng">
            <a:solidFill>
              <a:srgbClr val="D2E1F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083769"/>
                </a:solidFill>
                <a:latin typeface="Calibri"/>
                <a:ea typeface="Calibri"/>
                <a:cs typeface="Calibri"/>
                <a:sym typeface="Calibri"/>
              </a:rPr>
              <a:t>YEAR 12 TUTOR TEAM</a:t>
            </a: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Siobhan Blunden-Currie</a:t>
            </a: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Vicky Carter</a:t>
            </a: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Richard Mallard</a:t>
            </a: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Kate Tomalin</a:t>
            </a: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Tom Varrall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232D3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29"/>
          <p:cNvSpPr/>
          <p:nvPr/>
        </p:nvSpPr>
        <p:spPr>
          <a:xfrm>
            <a:off x="12518571" y="2096397"/>
            <a:ext cx="1563188" cy="187810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 cap="flat" cmpd="sng">
            <a:solidFill>
              <a:srgbClr val="D2E1F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083769"/>
                </a:solidFill>
                <a:latin typeface="Calibri"/>
                <a:ea typeface="Calibri"/>
                <a:cs typeface="Calibri"/>
                <a:sym typeface="Calibri"/>
              </a:rPr>
              <a:t>YEAR 13 TUTOR TEAM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Adrian Waite</a:t>
            </a: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Ed Baines</a:t>
            </a: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Leon Graves</a:t>
            </a:r>
            <a:endParaRPr dirty="0"/>
          </a:p>
          <a:p>
            <a:r>
              <a:rPr lang="en-US" dirty="0">
                <a:solidFill>
                  <a:srgbClr val="232D37"/>
                </a:solidFill>
                <a:latin typeface="Calibri"/>
                <a:ea typeface="Calibri"/>
                <a:cs typeface="Calibri"/>
                <a:sym typeface="Calibri"/>
              </a:rPr>
              <a:t>• Cate Taylor</a:t>
            </a:r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70330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9A44E-D643-4A08-A9DF-AD211B5D9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7945" y="163518"/>
            <a:ext cx="5465659" cy="556187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bg2"/>
                </a:solidFill>
              </a:rPr>
              <a:t>A </a:t>
            </a:r>
            <a:r>
              <a:rPr lang="en-GB" b="1" i="1">
                <a:solidFill>
                  <a:schemeClr val="bg2"/>
                </a:solidFill>
              </a:rPr>
              <a:t>simple</a:t>
            </a:r>
            <a:r>
              <a:rPr lang="en-GB">
                <a:solidFill>
                  <a:schemeClr val="bg2"/>
                </a:solidFill>
              </a:rPr>
              <a:t> expectation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33488-E270-4542-9A45-ABC405914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798" y="268539"/>
            <a:ext cx="11043866" cy="49401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r>
              <a:rPr lang="en-GB" sz="4800" dirty="0"/>
              <a:t>That students treat their </a:t>
            </a:r>
            <a:r>
              <a:rPr lang="en-GB" sz="4800" b="1" u="sng" dirty="0"/>
              <a:t>Sixth Form studies </a:t>
            </a:r>
            <a:r>
              <a:rPr lang="en-GB" sz="4800" dirty="0"/>
              <a:t>and their own </a:t>
            </a:r>
            <a:r>
              <a:rPr lang="en-GB" sz="4800" b="1" i="1" dirty="0"/>
              <a:t>Studentship</a:t>
            </a:r>
            <a:r>
              <a:rPr lang="en-GB" sz="4800" dirty="0"/>
              <a:t> as a </a:t>
            </a:r>
            <a:r>
              <a:rPr lang="en-GB" sz="4800" i="1" dirty="0"/>
              <a:t>full-time profession</a:t>
            </a:r>
            <a:r>
              <a:rPr lang="en-GB" sz="4800" dirty="0"/>
              <a:t>. </a:t>
            </a:r>
            <a:r>
              <a:rPr lang="en-GB" sz="4800" b="1" dirty="0"/>
              <a:t>It needs </a:t>
            </a:r>
            <a:r>
              <a:rPr lang="en-GB" sz="4800" dirty="0"/>
              <a:t>to be their number 1 priority if they are to successfully achieve </a:t>
            </a:r>
            <a:r>
              <a:rPr lang="en-GB" sz="4800" b="1" u="sng" dirty="0"/>
              <a:t>their</a:t>
            </a:r>
            <a:r>
              <a:rPr lang="en-GB" sz="4800" dirty="0"/>
              <a:t> best next step and keep on top of their </a:t>
            </a:r>
            <a:r>
              <a:rPr lang="en-GB" sz="4800" u="sng" dirty="0"/>
              <a:t>mental health</a:t>
            </a:r>
            <a:r>
              <a:rPr lang="en-GB" sz="4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4624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5C1EE-F91C-4929-A327-67B18693E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1611" y="196766"/>
            <a:ext cx="5255046" cy="72711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900">
                <a:solidFill>
                  <a:schemeClr val="bg1">
                    <a:lumMod val="95000"/>
                  </a:schemeClr>
                </a:solidFill>
              </a:rPr>
              <a:t>Our </a:t>
            </a:r>
            <a:r>
              <a:rPr lang="en-GB" sz="3900" b="1">
                <a:solidFill>
                  <a:schemeClr val="bg1">
                    <a:lumMod val="95000"/>
                  </a:schemeClr>
                </a:solidFill>
              </a:rPr>
              <a:t>SFSC</a:t>
            </a:r>
            <a:r>
              <a:rPr lang="en-GB" sz="3900">
                <a:solidFill>
                  <a:schemeClr val="bg1">
                    <a:lumMod val="95000"/>
                  </a:schemeClr>
                </a:solidFill>
              </a:rPr>
              <a:t> and the </a:t>
            </a:r>
            <a:r>
              <a:rPr lang="en-GB" sz="3900" b="1">
                <a:solidFill>
                  <a:schemeClr val="bg1">
                    <a:lumMod val="95000"/>
                  </a:schemeClr>
                </a:solidFill>
              </a:rPr>
              <a:t>5 50 5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0933A7-C1AB-45A7-BC57-8F8C0C68F9A0}"/>
              </a:ext>
            </a:extLst>
          </p:cNvPr>
          <p:cNvSpPr txBox="1"/>
          <p:nvPr/>
        </p:nvSpPr>
        <p:spPr>
          <a:xfrm>
            <a:off x="363557" y="683046"/>
            <a:ext cx="11193137" cy="56323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3600" b="1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en-GB" sz="4000" b="1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5 50 5 </a:t>
            </a:r>
            <a:r>
              <a:rPr lang="en-GB" sz="4000">
                <a:solidFill>
                  <a:schemeClr val="accent1">
                    <a:lumMod val="75000"/>
                  </a:schemeClr>
                </a:solidFill>
              </a:rPr>
              <a:t>– so </a:t>
            </a:r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every</a:t>
            </a:r>
            <a:r>
              <a:rPr lang="en-GB" sz="4000">
                <a:solidFill>
                  <a:schemeClr val="accent1">
                    <a:lumMod val="75000"/>
                  </a:schemeClr>
                </a:solidFill>
              </a:rPr>
              <a:t> student can </a:t>
            </a:r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rely</a:t>
            </a:r>
            <a:r>
              <a:rPr lang="en-GB" sz="4000">
                <a:solidFill>
                  <a:schemeClr val="accent1">
                    <a:lumMod val="75000"/>
                  </a:schemeClr>
                </a:solidFill>
              </a:rPr>
              <a:t> upon a </a:t>
            </a:r>
            <a:r>
              <a:rPr lang="en-GB" sz="4000" u="sng">
                <a:solidFill>
                  <a:schemeClr val="accent1">
                    <a:lumMod val="75000"/>
                  </a:schemeClr>
                </a:solidFill>
              </a:rPr>
              <a:t>quiet</a:t>
            </a:r>
            <a:r>
              <a:rPr lang="en-GB" sz="4000">
                <a:solidFill>
                  <a:schemeClr val="accent1">
                    <a:lumMod val="75000"/>
                  </a:schemeClr>
                </a:solidFill>
              </a:rPr>
              <a:t> space to complete their </a:t>
            </a:r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independent study</a:t>
            </a:r>
          </a:p>
          <a:p>
            <a:pPr algn="ctr"/>
            <a:endParaRPr lang="en-GB" sz="4000" b="1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en-GB" sz="3600" b="1">
              <a:solidFill>
                <a:srgbClr val="2E75B6"/>
              </a:solidFill>
            </a:endParaRPr>
          </a:p>
          <a:p>
            <a:endParaRPr lang="en-GB" sz="3200" b="1">
              <a:solidFill>
                <a:srgbClr val="2E75B6"/>
              </a:solidFill>
            </a:endParaRPr>
          </a:p>
          <a:p>
            <a:endParaRPr lang="en-GB" sz="3200"/>
          </a:p>
          <a:p>
            <a:endParaRPr lang="en-GB" sz="3200"/>
          </a:p>
          <a:p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1369496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6CBDBB7-701E-C924-3675-C4797FB523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85" y="925285"/>
            <a:ext cx="11941629" cy="465849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We have had 3 lessons so far</a:t>
            </a:r>
          </a:p>
          <a:p>
            <a:r>
              <a:rPr lang="en-GB" dirty="0"/>
              <a:t>One assignment set during lesson 1 on Monday for today</a:t>
            </a:r>
          </a:p>
          <a:p>
            <a:pPr marL="0" indent="0">
              <a:buNone/>
            </a:pPr>
            <a:r>
              <a:rPr lang="en-GB" u="sng" dirty="0"/>
              <a:t>Expectations</a:t>
            </a:r>
            <a:r>
              <a:rPr lang="en-GB" dirty="0"/>
              <a:t>:</a:t>
            </a:r>
          </a:p>
          <a:p>
            <a:r>
              <a:rPr lang="en-GB" dirty="0"/>
              <a:t>Students to review their notes after the lesson to reinforce understanding – </a:t>
            </a:r>
            <a:r>
              <a:rPr lang="en-GB" i="1" dirty="0"/>
              <a:t>some may create flash cards or convert the notes into a digital form….set a timeline to review again….and again</a:t>
            </a:r>
          </a:p>
          <a:p>
            <a:r>
              <a:rPr lang="en-GB" dirty="0"/>
              <a:t>Using their </a:t>
            </a:r>
            <a:r>
              <a:rPr lang="en-GB" u="sng" dirty="0"/>
              <a:t>non-contact study time</a:t>
            </a:r>
            <a:r>
              <a:rPr lang="en-GB" dirty="0"/>
              <a:t>, they will have completed the set task for the lesson – if they have any questions, they will ask the teachers failing that inform Mrs Catchpole so that support can be found.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Folder check – Behaviour for learning – Small assessment during this term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F1DF256-34AA-B974-4F3A-D291D3EDA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Yr12 Economics</a:t>
            </a:r>
          </a:p>
        </p:txBody>
      </p:sp>
    </p:spTree>
    <p:extLst>
      <p:ext uri="{BB962C8B-B14F-4D97-AF65-F5344CB8AC3E}">
        <p14:creationId xmlns:p14="http://schemas.microsoft.com/office/powerpoint/2010/main" val="13351339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41518" y="165546"/>
            <a:ext cx="4622800" cy="633242"/>
          </a:xfrm>
        </p:spPr>
        <p:txBody>
          <a:bodyPr>
            <a:normAutofit fontScale="90000"/>
          </a:bodyPr>
          <a:lstStyle/>
          <a:p>
            <a:r>
              <a:rPr lang="en-GB" sz="5400">
                <a:solidFill>
                  <a:schemeClr val="bg1"/>
                </a:solidFill>
              </a:rPr>
              <a:t>What to wear?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98788"/>
            <a:ext cx="11811918" cy="49924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endParaRPr lang="en-GB" sz="3600" dirty="0">
              <a:solidFill>
                <a:schemeClr val="accent1">
                  <a:lumMod val="7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</a:rPr>
              <a:t>Students</a:t>
            </a:r>
            <a:r>
              <a:rPr lang="en-GB" sz="3600" dirty="0">
                <a:solidFill>
                  <a:schemeClr val="accent1">
                    <a:lumMod val="75000"/>
                  </a:schemeClr>
                </a:solidFill>
                <a:effectLst/>
                <a:ea typeface="Times New Roman" panose="02020603050405020304" pitchFamily="18" charset="0"/>
              </a:rPr>
              <a:t> must take pride and consider their appearance. They are expected to dress in a manner that is smart-casual, comfortable yet purposeful, and suitable for a school working day.</a:t>
            </a:r>
          </a:p>
          <a:p>
            <a:pPr marL="0" indent="0" algn="ctr">
              <a:buNone/>
            </a:pPr>
            <a:endParaRPr lang="en-GB" sz="4000" dirty="0">
              <a:solidFill>
                <a:schemeClr val="accent1">
                  <a:lumMod val="7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(F</a:t>
            </a:r>
            <a:r>
              <a:rPr lang="en-GB" sz="3600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or experiments in science they require full length trousers and closed toe shoes)</a:t>
            </a:r>
          </a:p>
          <a:p>
            <a:pPr algn="ctr"/>
            <a:endParaRPr lang="en-GB" sz="3600" dirty="0">
              <a:solidFill>
                <a:schemeClr val="accent1">
                  <a:lumMod val="7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algn="ctr"/>
            <a:endParaRPr lang="en-GB" sz="3200" dirty="0">
              <a:effectLst/>
              <a:ea typeface="Times New Roman" panose="02020603050405020304" pitchFamily="18" charset="0"/>
            </a:endParaRPr>
          </a:p>
          <a:p>
            <a:pPr lvl="0"/>
            <a:endParaRPr lang="en-GB" sz="36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7158713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1D140-5793-430C-99D5-AB8A17C5B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1214" y="142730"/>
            <a:ext cx="5154779" cy="603506"/>
          </a:xfrm>
        </p:spPr>
        <p:txBody>
          <a:bodyPr>
            <a:normAutofit fontScale="90000"/>
          </a:bodyPr>
          <a:lstStyle/>
          <a:p>
            <a:r>
              <a:rPr lang="en-GB"/>
              <a:t>Attendance Year 12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4D683-27ED-4FF1-9A8F-42430BAD0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9457" y="1040524"/>
            <a:ext cx="10243458" cy="4361793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algn="ctr"/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We expect students in school for </a:t>
            </a:r>
            <a:r>
              <a:rPr lang="en-GB" sz="4000" u="sng" dirty="0">
                <a:effectLst/>
                <a:latin typeface="Calibri"/>
                <a:ea typeface="Calibri"/>
                <a:cs typeface="Calibri"/>
              </a:rPr>
              <a:t>all of their lessons </a:t>
            </a:r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to complete independent study up to the year 12 mocks. </a:t>
            </a:r>
          </a:p>
          <a:p>
            <a:pPr algn="ctr"/>
            <a:endParaRPr lang="en-GB" sz="4000" dirty="0">
              <a:latin typeface="Calibri"/>
              <a:ea typeface="Calibri"/>
              <a:cs typeface="Calibri"/>
            </a:endParaRPr>
          </a:p>
          <a:p>
            <a:pPr algn="ctr"/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Once they have successfully graduated, they will have the choice after break if free to leave the site for study </a:t>
            </a:r>
          </a:p>
          <a:p>
            <a:pPr marL="0" indent="0" algn="ctr">
              <a:buNone/>
            </a:pPr>
            <a:endParaRPr lang="en-GB" sz="4000" dirty="0">
              <a:effectLst/>
              <a:latin typeface="Calibri"/>
              <a:ea typeface="Calibri"/>
              <a:cs typeface="Calibri"/>
            </a:endParaRPr>
          </a:p>
          <a:p>
            <a:pPr algn="ctr"/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They are to sign in and out at the main reception when they want to leave during </a:t>
            </a:r>
            <a:r>
              <a:rPr lang="en-GB" sz="4000" b="1" dirty="0">
                <a:effectLst/>
                <a:latin typeface="Calibri"/>
                <a:ea typeface="Calibri"/>
                <a:cs typeface="Calibri"/>
              </a:rPr>
              <a:t>break</a:t>
            </a:r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 and </a:t>
            </a:r>
            <a:r>
              <a:rPr lang="en-GB" sz="4000" b="1" dirty="0">
                <a:effectLst/>
                <a:latin typeface="Calibri"/>
                <a:ea typeface="Calibri"/>
                <a:cs typeface="Calibri"/>
              </a:rPr>
              <a:t>lunch</a:t>
            </a:r>
            <a:endParaRPr lang="en-GB" sz="4000" dirty="0">
              <a:effectLst/>
              <a:latin typeface="Calibri"/>
              <a:ea typeface="Calibri"/>
              <a:cs typeface="Calibri"/>
            </a:endParaRPr>
          </a:p>
          <a:p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10635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5" y="-960120"/>
            <a:ext cx="12191695" cy="6858000"/>
          </a:xfrm>
          <a:prstGeom prst="rect">
            <a:avLst/>
          </a:prstGeom>
          <a:solidFill>
            <a:srgbClr val="FFFFFF"/>
          </a:solidFill>
          <a:ln>
            <a:solid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" name="TextBox 2"/>
          <p:cNvSpPr txBox="1"/>
          <p:nvPr/>
        </p:nvSpPr>
        <p:spPr>
          <a:xfrm>
            <a:off x="3487441" y="225387"/>
            <a:ext cx="5050037" cy="461665"/>
          </a:xfrm>
          <a:prstGeom prst="rect">
            <a:avLst/>
          </a:prstGeom>
          <a:noFill/>
          <a:ln>
            <a:solidFill/>
          </a:ln>
        </p:spPr>
        <p:txBody>
          <a:bodyPr wrap="none">
            <a:spAutoFit/>
          </a:bodyPr>
          <a:lstStyle/>
          <a:p>
            <a:pPr>
              <a:defRPr sz="3000" b="1">
                <a:solidFill>
                  <a:srgbClr val="0F2F52"/>
                </a:solidFill>
                <a:latin typeface="Aptos Display"/>
              </a:defRPr>
            </a:pPr>
            <a:r>
              <a:rPr sz="2400" dirty="0">
                <a:solidFill/>
              </a:rPr>
              <a:t>Five </a:t>
            </a:r>
            <a:r>
              <a:rPr lang="en-GB" sz="2400" dirty="0">
                <a:solidFill/>
              </a:rPr>
              <a:t>established KS5 leadership roles</a:t>
            </a:r>
            <a:endParaRPr sz="2400" dirty="0">
              <a:solidFill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29767" y="924392"/>
            <a:ext cx="5212080" cy="1271540"/>
          </a:xfrm>
          <a:prstGeom prst="roundRect">
            <a:avLst/>
          </a:prstGeom>
          <a:solidFill>
            <a:srgbClr val="E8F2F9"/>
          </a:solidFill>
          <a:ln w="19050">
            <a:solidFill>
              <a:srgbClr val="004A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5" name="Rectangle 4"/>
          <p:cNvSpPr/>
          <p:nvPr/>
        </p:nvSpPr>
        <p:spPr>
          <a:xfrm>
            <a:off x="556544" y="1128475"/>
            <a:ext cx="151200" cy="907200"/>
          </a:xfrm>
          <a:prstGeom prst="rect">
            <a:avLst/>
          </a:prstGeom>
          <a:solidFill>
            <a:srgbClr val="004A80"/>
          </a:solidFill>
          <a:ln>
            <a:solid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6" name="TextBox 5"/>
          <p:cNvSpPr txBox="1"/>
          <p:nvPr/>
        </p:nvSpPr>
        <p:spPr>
          <a:xfrm>
            <a:off x="658367" y="1128475"/>
            <a:ext cx="4754880" cy="907941"/>
          </a:xfrm>
          <a:prstGeom prst="rect">
            <a:avLst/>
          </a:prstGeom>
          <a:noFill/>
          <a:ln>
            <a:solidFill/>
          </a:ln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0F2F52"/>
                </a:solidFill>
                <a:latin typeface="Aptos"/>
              </a:defRPr>
            </a:pPr>
            <a:r>
              <a:rPr sz="2400" dirty="0">
                <a:solidFill/>
              </a:rPr>
              <a:t>HOUSE CAPTAINCY</a:t>
            </a:r>
          </a:p>
          <a:p>
            <a:pPr>
              <a:spcBef>
                <a:spcPts val="600"/>
              </a:spcBef>
              <a:defRPr sz="1350">
                <a:solidFill>
                  <a:srgbClr val="232A32"/>
                </a:solidFill>
                <a:latin typeface="Aptos"/>
              </a:defRPr>
            </a:pPr>
            <a:r>
              <a:rPr lang="en-GB" sz="2400" dirty="0">
                <a:solidFill/>
              </a:rPr>
              <a:t>Build belonging and participation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07970" y="2400015"/>
            <a:ext cx="5212080" cy="1351200"/>
          </a:xfrm>
          <a:prstGeom prst="roundRect">
            <a:avLst/>
          </a:prstGeom>
          <a:solidFill>
            <a:srgbClr val="E8F2F9"/>
          </a:solidFill>
          <a:ln w="19050">
            <a:solidFill>
              <a:srgbClr val="34785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 dirty="0"/>
          </a:p>
        </p:txBody>
      </p:sp>
      <p:sp>
        <p:nvSpPr>
          <p:cNvPr id="8" name="Rectangle 7"/>
          <p:cNvSpPr/>
          <p:nvPr/>
        </p:nvSpPr>
        <p:spPr>
          <a:xfrm>
            <a:off x="607984" y="2620963"/>
            <a:ext cx="151200" cy="907200"/>
          </a:xfrm>
          <a:prstGeom prst="rect">
            <a:avLst/>
          </a:prstGeom>
          <a:solidFill>
            <a:srgbClr val="347856"/>
          </a:solidFill>
          <a:ln>
            <a:solid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9" name="TextBox 8"/>
          <p:cNvSpPr txBox="1"/>
          <p:nvPr/>
        </p:nvSpPr>
        <p:spPr>
          <a:xfrm>
            <a:off x="731722" y="2620963"/>
            <a:ext cx="4754880" cy="907941"/>
          </a:xfrm>
          <a:prstGeom prst="rect">
            <a:avLst/>
          </a:prstGeom>
          <a:noFill/>
          <a:ln>
            <a:solidFill/>
          </a:ln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0F2F52"/>
                </a:solidFill>
                <a:latin typeface="Aptos"/>
              </a:defRPr>
            </a:pPr>
            <a:r>
              <a:rPr sz="2400" dirty="0">
                <a:solidFill/>
              </a:rPr>
              <a:t>EARTH ALLIANCE</a:t>
            </a:r>
          </a:p>
          <a:p>
            <a:pPr>
              <a:spcBef>
                <a:spcPts val="600"/>
              </a:spcBef>
              <a:defRPr sz="1350">
                <a:solidFill>
                  <a:srgbClr val="232A32"/>
                </a:solidFill>
                <a:latin typeface="Aptos"/>
              </a:defRPr>
            </a:pPr>
            <a:r>
              <a:rPr lang="en-GB" sz="2400" dirty="0">
                <a:solidFill/>
              </a:rPr>
              <a:t>Lead environmental action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668298" y="4265159"/>
            <a:ext cx="5212080" cy="1567955"/>
          </a:xfrm>
          <a:prstGeom prst="roundRect">
            <a:avLst/>
          </a:prstGeom>
          <a:solidFill>
            <a:srgbClr val="E8F2F9"/>
          </a:solidFill>
          <a:ln w="19050">
            <a:solidFill>
              <a:srgbClr val="DAA63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 dirty="0"/>
          </a:p>
        </p:txBody>
      </p:sp>
      <p:sp>
        <p:nvSpPr>
          <p:cNvPr id="11" name="Rectangle 10"/>
          <p:cNvSpPr/>
          <p:nvPr/>
        </p:nvSpPr>
        <p:spPr>
          <a:xfrm>
            <a:off x="3727734" y="4392525"/>
            <a:ext cx="54864" cy="1277273"/>
          </a:xfrm>
          <a:prstGeom prst="rect">
            <a:avLst/>
          </a:prstGeom>
          <a:solidFill>
            <a:srgbClr val="DAA637"/>
          </a:solidFill>
          <a:ln>
            <a:solid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2" name="TextBox 11"/>
          <p:cNvSpPr txBox="1"/>
          <p:nvPr/>
        </p:nvSpPr>
        <p:spPr>
          <a:xfrm>
            <a:off x="3782598" y="4392526"/>
            <a:ext cx="4754880" cy="1277273"/>
          </a:xfrm>
          <a:prstGeom prst="rect">
            <a:avLst/>
          </a:prstGeom>
          <a:noFill/>
          <a:ln>
            <a:solidFill/>
          </a:ln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0F2F52"/>
                </a:solidFill>
                <a:latin typeface="Aptos"/>
              </a:defRPr>
            </a:pPr>
            <a:r>
              <a:rPr sz="2400" dirty="0">
                <a:solidFill/>
              </a:rPr>
              <a:t>HEAD STUDENT TEAM</a:t>
            </a:r>
          </a:p>
          <a:p>
            <a:pPr>
              <a:spcBef>
                <a:spcPts val="600"/>
              </a:spcBef>
              <a:defRPr sz="1350">
                <a:solidFill>
                  <a:srgbClr val="232A32"/>
                </a:solidFill>
                <a:latin typeface="Aptos"/>
              </a:defRPr>
            </a:pPr>
            <a:r>
              <a:rPr lang="en-GB" sz="2400" dirty="0">
                <a:solidFill/>
              </a:rPr>
              <a:t>Represent and influence across the school and trust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045738" y="938979"/>
            <a:ext cx="5212080" cy="1351200"/>
          </a:xfrm>
          <a:prstGeom prst="roundRect">
            <a:avLst/>
          </a:prstGeom>
          <a:solidFill>
            <a:srgbClr val="E8F2F9"/>
          </a:solidFill>
          <a:ln w="19050">
            <a:solidFill>
              <a:srgbClr val="004A8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4" name="Rectangle 13"/>
          <p:cNvSpPr/>
          <p:nvPr/>
        </p:nvSpPr>
        <p:spPr>
          <a:xfrm>
            <a:off x="6221891" y="1134519"/>
            <a:ext cx="109728" cy="960120"/>
          </a:xfrm>
          <a:prstGeom prst="rect">
            <a:avLst/>
          </a:prstGeom>
          <a:solidFill>
            <a:srgbClr val="004A80"/>
          </a:solidFill>
          <a:ln>
            <a:solid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5" name="TextBox 14"/>
          <p:cNvSpPr txBox="1"/>
          <p:nvPr/>
        </p:nvSpPr>
        <p:spPr>
          <a:xfrm>
            <a:off x="6274338" y="1144898"/>
            <a:ext cx="4754880" cy="907941"/>
          </a:xfrm>
          <a:prstGeom prst="rect">
            <a:avLst/>
          </a:prstGeom>
          <a:noFill/>
          <a:ln>
            <a:solidFill/>
          </a:ln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0F2F52"/>
                </a:solidFill>
                <a:latin typeface="Aptos"/>
              </a:defRPr>
            </a:pPr>
            <a:r>
              <a:rPr sz="2400" dirty="0">
                <a:solidFill/>
              </a:rPr>
              <a:t>SUBJECT AMBASSADORS</a:t>
            </a:r>
          </a:p>
          <a:p>
            <a:pPr>
              <a:spcBef>
                <a:spcPts val="600"/>
              </a:spcBef>
              <a:defRPr sz="1350">
                <a:solidFill>
                  <a:srgbClr val="232A32"/>
                </a:solidFill>
                <a:latin typeface="Aptos"/>
              </a:defRPr>
            </a:pPr>
            <a:r>
              <a:rPr lang="en-GB" sz="2400" dirty="0">
                <a:solidFill/>
              </a:rPr>
              <a:t>Champion your subjects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027714" y="2502886"/>
            <a:ext cx="5212080" cy="1351200"/>
          </a:xfrm>
          <a:prstGeom prst="roundRect">
            <a:avLst/>
          </a:prstGeom>
          <a:solidFill>
            <a:srgbClr val="E8F2F9"/>
          </a:solidFill>
          <a:ln w="19050">
            <a:solidFill>
              <a:srgbClr val="34785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7" name="Rectangle 16"/>
          <p:cNvSpPr/>
          <p:nvPr/>
        </p:nvSpPr>
        <p:spPr>
          <a:xfrm>
            <a:off x="6063761" y="2568108"/>
            <a:ext cx="158129" cy="1171992"/>
          </a:xfrm>
          <a:prstGeom prst="rect">
            <a:avLst/>
          </a:prstGeom>
          <a:solidFill>
            <a:srgbClr val="347856"/>
          </a:solidFill>
          <a:ln>
            <a:solid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8" name="TextBox 17"/>
          <p:cNvSpPr txBox="1"/>
          <p:nvPr/>
        </p:nvSpPr>
        <p:spPr>
          <a:xfrm>
            <a:off x="6160038" y="2568108"/>
            <a:ext cx="4983480" cy="1277273"/>
          </a:xfrm>
          <a:prstGeom prst="rect">
            <a:avLst/>
          </a:prstGeom>
          <a:noFill/>
          <a:ln>
            <a:solidFill/>
          </a:ln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0F2F52"/>
                </a:solidFill>
                <a:latin typeface="Aptos"/>
              </a:defRPr>
            </a:pPr>
            <a:r>
              <a:rPr sz="2400" dirty="0">
                <a:solidFill/>
              </a:rPr>
              <a:t>SIXTH FORM PREFECTS</a:t>
            </a:r>
            <a:endParaRPr lang="en-GB" sz="2400" dirty="0">
              <a:solidFill/>
            </a:endParaRPr>
          </a:p>
          <a:p>
            <a:pPr>
              <a:spcBef>
                <a:spcPts val="600"/>
              </a:spcBef>
              <a:defRPr sz="1350">
                <a:solidFill>
                  <a:srgbClr val="232A32"/>
                </a:solidFill>
                <a:latin typeface="Aptos"/>
              </a:defRPr>
            </a:pPr>
            <a:r>
              <a:rPr lang="en-GB" sz="2400" dirty="0">
                <a:solidFill/>
              </a:rPr>
              <a:t>Model Sixth Form standards – represent the study body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46137-CA09-837F-CF72-7ABBBE23F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Student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AC62E-A38A-7FAF-DE15-B445187A5A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Our Sixth Form Prefect Leads</a:t>
            </a:r>
          </a:p>
          <a:p>
            <a:pPr marL="0" indent="0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/>
              <a:t>Zoe – Head Prefect</a:t>
            </a:r>
          </a:p>
          <a:p>
            <a:pPr marL="0" indent="0" algn="ctr">
              <a:buNone/>
            </a:pPr>
            <a:r>
              <a:rPr lang="en-GB" sz="3600" dirty="0"/>
              <a:t>Beauty – Deputy Head Prefect</a:t>
            </a:r>
          </a:p>
        </p:txBody>
      </p:sp>
    </p:spTree>
    <p:extLst>
      <p:ext uri="{BB962C8B-B14F-4D97-AF65-F5344CB8AC3E}">
        <p14:creationId xmlns:p14="http://schemas.microsoft.com/office/powerpoint/2010/main" val="25400307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E5F15-1B6E-4D62-B303-3D93CE7F8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74" y="138045"/>
            <a:ext cx="11750946" cy="638307"/>
          </a:xfrm>
        </p:spPr>
        <p:txBody>
          <a:bodyPr>
            <a:normAutofit fontScale="90000"/>
          </a:bodyPr>
          <a:lstStyle/>
          <a:p>
            <a:r>
              <a:rPr lang="en-GB" dirty="0"/>
              <a:t>Registration activities – </a:t>
            </a:r>
            <a:r>
              <a:rPr lang="en-GB" i="1" dirty="0"/>
              <a:t>Leadership Opportunity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C0C12-6C9E-476C-A4B3-2805068C1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5547" y="6400800"/>
            <a:ext cx="5959391" cy="48017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400" b="1">
                <a:solidFill>
                  <a:schemeClr val="bg1"/>
                </a:solidFill>
              </a:rPr>
              <a:t>Caroline Robinson – BBC Journalism apprenticeship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A49FE2-4B78-449A-B7FE-19930CD88F30}"/>
              </a:ext>
            </a:extLst>
          </p:cNvPr>
          <p:cNvSpPr txBox="1"/>
          <p:nvPr/>
        </p:nvSpPr>
        <p:spPr>
          <a:xfrm>
            <a:off x="225381" y="1169073"/>
            <a:ext cx="6154946" cy="45243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Monday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 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Assembly</a:t>
            </a:r>
            <a:endParaRPr lang="en-GB" sz="24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Tuesday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Current Affairs &amp; Unpicking Paintings</a:t>
            </a:r>
            <a:endParaRPr lang="en-GB" sz="2400" dirty="0">
              <a:solidFill>
                <a:schemeClr val="accent1">
                  <a:lumMod val="75000"/>
                </a:schemeClr>
              </a:solidFill>
              <a:effectLst/>
              <a:latin typeface="Calibri"/>
              <a:ea typeface="Calibri"/>
              <a:cs typeface="Calibri"/>
            </a:endParaRPr>
          </a:p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Wednesday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A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)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 Reading for pleasure (silent)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B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)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 Academic reading to support study skills</a:t>
            </a:r>
          </a:p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Thursday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Careers and Next Steps – Tutorial Preparation</a:t>
            </a:r>
            <a:endParaRPr lang="en-GB" sz="2400" dirty="0">
              <a:solidFill>
                <a:schemeClr val="accent1">
                  <a:lumMod val="75000"/>
                </a:schemeClr>
              </a:solidFill>
              <a:effectLst/>
              <a:latin typeface="Calibri"/>
              <a:ea typeface="Calibri"/>
              <a:cs typeface="Calibri"/>
            </a:endParaRPr>
          </a:p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Friday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House events/Quiz</a:t>
            </a:r>
            <a:endParaRPr lang="en-GB" sz="24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algn="ctr"/>
            <a:endParaRPr lang="en-GB" sz="24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C08BC0-E40F-4F7B-9FB0-89E2AE7FD506}"/>
              </a:ext>
            </a:extLst>
          </p:cNvPr>
          <p:cNvSpPr txBox="1"/>
          <p:nvPr/>
        </p:nvSpPr>
        <p:spPr>
          <a:xfrm>
            <a:off x="6228022" y="1316791"/>
            <a:ext cx="5794873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If you would like to be part of the </a:t>
            </a: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Registration Leadership Group (RLG)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, a chance to work with Sixth Form Team to create engaging activities to support our Sixth Form community please look out for an email this week</a:t>
            </a: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2800" i="1" dirty="0">
                <a:solidFill>
                  <a:schemeClr val="accent1">
                    <a:lumMod val="75000"/>
                  </a:schemeClr>
                </a:solidFill>
              </a:rPr>
              <a:t>Everyone leads</a:t>
            </a:r>
          </a:p>
        </p:txBody>
      </p:sp>
    </p:spTree>
    <p:extLst>
      <p:ext uri="{BB962C8B-B14F-4D97-AF65-F5344CB8AC3E}">
        <p14:creationId xmlns:p14="http://schemas.microsoft.com/office/powerpoint/2010/main" val="887765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BB066B6-C643-3327-2391-FB8A2AFAF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43200" y="1110343"/>
            <a:ext cx="6923314" cy="4473435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GB" sz="3300" dirty="0"/>
              <a:t>PE/Games sessions</a:t>
            </a:r>
          </a:p>
          <a:p>
            <a:pPr algn="ctr"/>
            <a:r>
              <a:rPr lang="en-GB" sz="3300" dirty="0"/>
              <a:t>Exeter University</a:t>
            </a:r>
          </a:p>
          <a:p>
            <a:pPr algn="ctr"/>
            <a:r>
              <a:rPr lang="en-GB" sz="3300" dirty="0"/>
              <a:t>Plymouth University</a:t>
            </a:r>
          </a:p>
          <a:p>
            <a:pPr algn="ctr"/>
            <a:r>
              <a:rPr lang="en-GB" sz="3300" dirty="0"/>
              <a:t>Cardiff, Bristol or Birmingham</a:t>
            </a:r>
          </a:p>
          <a:p>
            <a:pPr algn="ctr"/>
            <a:r>
              <a:rPr lang="en-GB" sz="3300" dirty="0"/>
              <a:t>UCAS and Apprenticeship Fair</a:t>
            </a:r>
          </a:p>
          <a:p>
            <a:pPr algn="ctr"/>
            <a:r>
              <a:rPr lang="en-GB" sz="3300" dirty="0"/>
              <a:t>Learn to Live </a:t>
            </a:r>
          </a:p>
          <a:p>
            <a:pPr algn="ctr"/>
            <a:r>
              <a:rPr lang="en-GB" sz="3300" dirty="0"/>
              <a:t>Italy</a:t>
            </a:r>
          </a:p>
          <a:p>
            <a:pPr algn="ctr"/>
            <a:r>
              <a:rPr lang="en-GB" sz="3300" dirty="0"/>
              <a:t>Wellbeing events</a:t>
            </a:r>
          </a:p>
          <a:p>
            <a:pPr algn="ctr"/>
            <a:r>
              <a:rPr lang="en-GB" sz="3300" dirty="0"/>
              <a:t>First Aid course</a:t>
            </a:r>
          </a:p>
          <a:p>
            <a:pPr algn="ctr"/>
            <a:r>
              <a:rPr lang="en-GB" sz="3300" dirty="0"/>
              <a:t>TEFL</a:t>
            </a:r>
          </a:p>
          <a:p>
            <a:pPr algn="ctr"/>
            <a:r>
              <a:rPr lang="en-GB" sz="3300" dirty="0"/>
              <a:t>Prom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00C46E4-02AE-95C8-0148-7C54C3F28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Enrichment</a:t>
            </a:r>
          </a:p>
        </p:txBody>
      </p:sp>
    </p:spTree>
    <p:extLst>
      <p:ext uri="{BB962C8B-B14F-4D97-AF65-F5344CB8AC3E}">
        <p14:creationId xmlns:p14="http://schemas.microsoft.com/office/powerpoint/2010/main" val="28086132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6A6A89F-EFEE-4C23-82BE-A7CD4822216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17500" y="2117872"/>
            <a:ext cx="11430000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Plymouth High Sixth Form </a:t>
            </a:r>
            <a:r>
              <a:rPr lang="en-US" sz="4400" i="1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maximising</a:t>
            </a:r>
            <a:r>
              <a:rPr lang="en-US" sz="4400" i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post-18 opportunities</a:t>
            </a:r>
            <a:endParaRPr lang="en-GB" sz="440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CB3EB53-BA30-44F9-9861-05D4D55F4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756" y="4439798"/>
            <a:ext cx="12133244" cy="1630496"/>
          </a:xfrm>
        </p:spPr>
        <p:txBody>
          <a:bodyPr/>
          <a:lstStyle/>
          <a:p>
            <a:endParaRPr lang="en-GB">
              <a:solidFill>
                <a:schemeClr val="tx1"/>
              </a:solidFill>
            </a:endParaRPr>
          </a:p>
          <a:p>
            <a:pPr algn="ctr"/>
            <a:r>
              <a:rPr lang="en-GB" sz="3200">
                <a:solidFill>
                  <a:schemeClr val="tx1"/>
                </a:solidFill>
              </a:rPr>
              <a:t>We </a:t>
            </a:r>
            <a:r>
              <a:rPr lang="en-GB" sz="3200" b="1">
                <a:solidFill>
                  <a:schemeClr val="tx1"/>
                </a:solidFill>
              </a:rPr>
              <a:t>all</a:t>
            </a:r>
            <a:r>
              <a:rPr lang="en-GB" sz="3200">
                <a:solidFill>
                  <a:schemeClr val="tx1"/>
                </a:solidFill>
              </a:rPr>
              <a:t> have the same goal, we are </a:t>
            </a:r>
            <a:r>
              <a:rPr lang="en-GB" sz="3200" b="1">
                <a:solidFill>
                  <a:schemeClr val="tx1"/>
                </a:solidFill>
              </a:rPr>
              <a:t>all</a:t>
            </a:r>
            <a:r>
              <a:rPr lang="en-GB" sz="3200">
                <a:solidFill>
                  <a:schemeClr val="tx1"/>
                </a:solidFill>
              </a:rPr>
              <a:t> facing the same </a:t>
            </a:r>
            <a:r>
              <a:rPr lang="en-GB" sz="3200" b="1">
                <a:solidFill>
                  <a:schemeClr val="tx1"/>
                </a:solidFill>
              </a:rPr>
              <a:t>way</a:t>
            </a:r>
            <a:r>
              <a:rPr lang="en-GB" sz="3200"/>
              <a:t>!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15901"/>
      </p:ext>
    </p:extLst>
  </p:cSld>
  <p:clrMapOvr>
    <a:masterClrMapping/>
  </p:clrMapOvr>
</p:sld>
</file>

<file path=ppt/theme/theme1.xml><?xml version="1.0" encoding="utf-8"?>
<a:theme xmlns:a="http://schemas.openxmlformats.org/drawingml/2006/main" name="TSAT PowerPoint Theme">
  <a:themeElements>
    <a:clrScheme name="TSAT">
      <a:dk1>
        <a:srgbClr val="FFFFFF"/>
      </a:dk1>
      <a:lt1>
        <a:sysClr val="window" lastClr="FFFFFF"/>
      </a:lt1>
      <a:dk2>
        <a:srgbClr val="4597CB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SAT">
      <a:majorFont>
        <a:latin typeface="Praxis LT Pro Light"/>
        <a:ea typeface=""/>
        <a:cs typeface=""/>
      </a:majorFont>
      <a:minorFont>
        <a:latin typeface="Praxis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ectations 14th September 2022" id="{440243D3-22DD-4AA5-99D0-8A49F440173F}" vid="{0E607174-C85F-4D4C-BA94-32877CEA61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119a823-9771-4e7c-83e6-8743b5d1881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6F8C441FDCF34A9F284BC7278A7386" ma:contentTypeVersion="19" ma:contentTypeDescription="Create a new document." ma:contentTypeScope="" ma:versionID="3e5328cf6ce3e493b95a0488d8da08fd">
  <xsd:schema xmlns:xsd="http://www.w3.org/2001/XMLSchema" xmlns:xs="http://www.w3.org/2001/XMLSchema" xmlns:p="http://schemas.microsoft.com/office/2006/metadata/properties" xmlns:ns3="b119a823-9771-4e7c-83e6-8743b5d1881c" xmlns:ns4="96bee91e-ad86-438e-9184-12c9633f924b" targetNamespace="http://schemas.microsoft.com/office/2006/metadata/properties" ma:root="true" ma:fieldsID="df560d035491b4b59803a772f689260b" ns3:_="" ns4:_="">
    <xsd:import namespace="b119a823-9771-4e7c-83e6-8743b5d1881c"/>
    <xsd:import namespace="96bee91e-ad86-438e-9184-12c9633f924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19a823-9771-4e7c-83e6-8743b5d188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4" nillable="true" ma:displayName="_activity" ma:hidden="true" ma:internalName="_activity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bee91e-ad86-438e-9184-12c9633f924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3F0EE3-1DEC-418F-9764-C20E853E57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650A7C-C2D5-4A16-89B7-44603C901118}">
  <ds:schemaRefs>
    <ds:schemaRef ds:uri="96bee91e-ad86-438e-9184-12c9633f924b"/>
    <ds:schemaRef ds:uri="http://schemas.openxmlformats.org/package/2006/metadata/core-properties"/>
    <ds:schemaRef ds:uri="http://purl.org/dc/elements/1.1/"/>
    <ds:schemaRef ds:uri="http://purl.org/dc/dcmitype/"/>
    <ds:schemaRef ds:uri="b119a823-9771-4e7c-83e6-8743b5d1881c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C5607DE-BFAD-4882-B90C-B044156FD9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19a823-9771-4e7c-83e6-8743b5d1881c"/>
    <ds:schemaRef ds:uri="96bee91e-ad86-438e-9184-12c9633f92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Expectations 14th September 2022 USE</Template>
  <TotalTime>3024</TotalTime>
  <Words>1283</Words>
  <Application>Microsoft Office PowerPoint</Application>
  <PresentationFormat>Widescreen</PresentationFormat>
  <Paragraphs>195</Paragraphs>
  <Slides>24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Abadi</vt:lpstr>
      <vt:lpstr>Arial</vt:lpstr>
      <vt:lpstr>Arial Rounded MT Bold</vt:lpstr>
      <vt:lpstr>Calibri</vt:lpstr>
      <vt:lpstr>Praxis LT Pro Light</vt:lpstr>
      <vt:lpstr>Symbol</vt:lpstr>
      <vt:lpstr>Times New Roman</vt:lpstr>
      <vt:lpstr>TSAT PowerPoint Theme</vt:lpstr>
      <vt:lpstr>Sixth Form Year 12 Expectations Evening</vt:lpstr>
      <vt:lpstr>PTFA Welcome your help and support</vt:lpstr>
      <vt:lpstr>Mr Underdown</vt:lpstr>
      <vt:lpstr>Making the most of every learning opportunity and working hard to achieve </vt:lpstr>
      <vt:lpstr>The Purpose of data</vt:lpstr>
      <vt:lpstr>Preparing for the next step after A levels (already!)</vt:lpstr>
      <vt:lpstr>Tutorial sessions </vt:lpstr>
      <vt:lpstr>Preparing for the next step Dr Doddrell</vt:lpstr>
      <vt:lpstr>What support looks like here and at home</vt:lpstr>
      <vt:lpstr>Oxford and Cambridge</vt:lpstr>
      <vt:lpstr>Doctors, Dentists and Vets</vt:lpstr>
      <vt:lpstr>Mr Jenkins - The Why!</vt:lpstr>
      <vt:lpstr>The aim for results day</vt:lpstr>
      <vt:lpstr>PowerPoint Presentation</vt:lpstr>
      <vt:lpstr>A simple expectation</vt:lpstr>
      <vt:lpstr>PowerPoint Presentation</vt:lpstr>
      <vt:lpstr>Yr12 Economics</vt:lpstr>
      <vt:lpstr>What to wear?</vt:lpstr>
      <vt:lpstr>Attendance Year 12</vt:lpstr>
      <vt:lpstr>PowerPoint Presentation</vt:lpstr>
      <vt:lpstr>Student Leadership</vt:lpstr>
      <vt:lpstr>Registration activities – Leadership Opportunity</vt:lpstr>
      <vt:lpstr>Enrichment</vt:lpstr>
      <vt:lpstr>Plymouth High Sixth Form maximising post-18 opportunities</vt:lpstr>
    </vt:vector>
  </TitlesOfParts>
  <Company>Thinking Schools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Sixth Form Expectations Evening</dc:title>
  <dc:creator>Jenkins, Alan</dc:creator>
  <cp:lastModifiedBy>Jenkins, Alan (PHS)</cp:lastModifiedBy>
  <cp:revision>9</cp:revision>
  <cp:lastPrinted>2026-09-09T14:19:26Z</cp:lastPrinted>
  <dcterms:created xsi:type="dcterms:W3CDTF">2023-09-04T15:14:32Z</dcterms:created>
  <dcterms:modified xsi:type="dcterms:W3CDTF">2026-09-10T09:40:50Z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0x0101009A6F8C441FDCF34A9F284BC7278A7386</vt:lpwstr>
  </property>
</Properties>
</file>